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4"/>
    <p:sldMasterId id="2147483767" r:id="rId5"/>
    <p:sldMasterId id="2147483790" r:id="rId6"/>
    <p:sldMasterId id="2147483813" r:id="rId7"/>
    <p:sldMasterId id="2147483830" r:id="rId8"/>
  </p:sldMasterIdLst>
  <p:notesMasterIdLst>
    <p:notesMasterId r:id="rId26"/>
  </p:notesMasterIdLst>
  <p:handoutMasterIdLst>
    <p:handoutMasterId r:id="rId27"/>
  </p:handoutMasterIdLst>
  <p:sldIdLst>
    <p:sldId id="265" r:id="rId9"/>
    <p:sldId id="259" r:id="rId10"/>
    <p:sldId id="304" r:id="rId11"/>
    <p:sldId id="281" r:id="rId12"/>
    <p:sldId id="285" r:id="rId13"/>
    <p:sldId id="302" r:id="rId14"/>
    <p:sldId id="286" r:id="rId15"/>
    <p:sldId id="298" r:id="rId16"/>
    <p:sldId id="289" r:id="rId17"/>
    <p:sldId id="290" r:id="rId18"/>
    <p:sldId id="299" r:id="rId19"/>
    <p:sldId id="303" r:id="rId20"/>
    <p:sldId id="300" r:id="rId21"/>
    <p:sldId id="301" r:id="rId22"/>
    <p:sldId id="294" r:id="rId23"/>
    <p:sldId id="295" r:id="rId24"/>
    <p:sldId id="297"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4316" autoAdjust="0"/>
  </p:normalViewPr>
  <p:slideViewPr>
    <p:cSldViewPr snapToGrid="0" showGuides="1">
      <p:cViewPr varScale="1">
        <p:scale>
          <a:sx n="62" d="100"/>
          <a:sy n="62" d="100"/>
        </p:scale>
        <p:origin x="912" y="38"/>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60" d="100"/>
          <a:sy n="60" d="100"/>
        </p:scale>
        <p:origin x="-273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9/5/2018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21750" y="780396"/>
            <a:ext cx="4572000"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2039550" y="4425018"/>
            <a:ext cx="4586881"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778872" y="709456"/>
            <a:ext cx="0" cy="8001000"/>
          </a:xfrm>
          <a:prstGeom prst="line">
            <a:avLst/>
          </a:prstGeom>
          <a:noFill/>
          <a:ln w="9525">
            <a:solidFill>
              <a:schemeClr val="tx1"/>
            </a:solidFill>
            <a:round/>
            <a:headEnd/>
            <a:tailEnd/>
          </a:ln>
          <a:effectLst/>
        </p:spPr>
        <p:txBody>
          <a:bodyPr/>
          <a:lstStyle/>
          <a:p>
            <a:endParaRPr lang="en-US"/>
          </a:p>
        </p:txBody>
      </p:sp>
      <p:sp>
        <p:nvSpPr>
          <p:cNvPr id="14" name="Text Box 9"/>
          <p:cNvSpPr txBox="1">
            <a:spLocks noChangeArrowheads="1"/>
          </p:cNvSpPr>
          <p:nvPr/>
        </p:nvSpPr>
        <p:spPr bwMode="auto">
          <a:xfrm>
            <a:off x="152400" y="71718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
        <p:nvSpPr>
          <p:cNvPr id="11" name="Rectangle 14"/>
          <p:cNvSpPr>
            <a:spLocks noChangeArrowheads="1"/>
          </p:cNvSpPr>
          <p:nvPr/>
        </p:nvSpPr>
        <p:spPr bwMode="auto">
          <a:xfrm>
            <a:off x="241301" y="236797"/>
            <a:ext cx="6216650" cy="244392"/>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Introduction to Web services (SOAP &amp; REST)	    Introduction to Web service 		</a:t>
            </a:r>
            <a:endParaRPr lang="en-US" dirty="0">
              <a:latin typeface="Arial" pitchFamily="34" charset="0"/>
              <a:cs typeface="Arial" pitchFamily="34" charset="0"/>
            </a:endParaRPr>
          </a:p>
        </p:txBody>
      </p:sp>
      <p:sp>
        <p:nvSpPr>
          <p:cNvPr id="12" name="Rectangle 14"/>
          <p:cNvSpPr>
            <a:spLocks noChangeArrowheads="1"/>
          </p:cNvSpPr>
          <p:nvPr/>
        </p:nvSpPr>
        <p:spPr bwMode="auto">
          <a:xfrm>
            <a:off x="3962793" y="8591057"/>
            <a:ext cx="2762530" cy="448235"/>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latin typeface="Arial" pitchFamily="34" charset="0"/>
                <a:cs typeface="Arial" pitchFamily="34" charset="0"/>
              </a:rPr>
              <a:t>		 Page 01-</a:t>
            </a:r>
            <a:fld id="{BD9FB300-F9DC-4669-88F4-967ABA23CC04}" type="slidenum">
              <a:rPr lang="en-US" sz="1000" smtClean="0">
                <a:latin typeface="Arial"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000" dirty="0">
                <a:latin typeface="Arial" pitchFamily="34" charset="0"/>
                <a:cs typeface="Arial" pitchFamily="34" charset="0"/>
              </a:rPr>
              <a:t> </a:t>
            </a:r>
          </a:p>
          <a:p>
            <a:r>
              <a:rPr lang="en-US" sz="1000" dirty="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714375"/>
            <a:ext cx="4572000" cy="3429000"/>
          </a:xfrm>
        </p:spPr>
      </p:sp>
      <p:sp>
        <p:nvSpPr>
          <p:cNvPr id="3" name="Notes Placeholder 2"/>
          <p:cNvSpPr>
            <a:spLocks noGrp="1"/>
          </p:cNvSpPr>
          <p:nvPr>
            <p:ph type="body" idx="1"/>
          </p:nvPr>
        </p:nvSpPr>
        <p:spPr/>
        <p:txBody>
          <a:bodyPr>
            <a:normAutofit/>
          </a:bodyPr>
          <a:lstStyle/>
          <a:p>
            <a:endParaRPr lang="en-US"/>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228600" indent="-228600">
              <a:buAutoNum type="arabicPeriod"/>
            </a:pPr>
            <a:r>
              <a:rPr lang="en-US" dirty="0"/>
              <a:t>The restaurant would</a:t>
            </a:r>
            <a:r>
              <a:rPr lang="en-US" baseline="0" dirty="0"/>
              <a:t> register itself under Yellow pages (Registry)</a:t>
            </a:r>
          </a:p>
          <a:p>
            <a:pPr marL="228600" indent="-228600">
              <a:buAutoNum type="arabicPeriod"/>
            </a:pPr>
            <a:r>
              <a:rPr lang="en-US" baseline="0" dirty="0"/>
              <a:t>A customer would </a:t>
            </a:r>
            <a:r>
              <a:rPr lang="en-US" dirty="0"/>
              <a:t> search for the restaurant under</a:t>
            </a:r>
            <a:r>
              <a:rPr lang="en-US" baseline="0" dirty="0"/>
              <a:t> Yellow pages</a:t>
            </a:r>
          </a:p>
          <a:p>
            <a:pPr marL="228600" indent="-228600">
              <a:buAutoNum type="arabicPeriod"/>
            </a:pPr>
            <a:r>
              <a:rPr lang="en-US" baseline="0" dirty="0"/>
              <a:t>Customer would then look for food options [descriptions] available in menu card (WSDL)</a:t>
            </a:r>
          </a:p>
          <a:p>
            <a:pPr marL="228600" indent="-228600">
              <a:buAutoNum type="arabicPeriod"/>
            </a:pPr>
            <a:r>
              <a:rPr lang="en-US" baseline="0" dirty="0"/>
              <a:t>Customer places order (requesting for web service)</a:t>
            </a:r>
          </a:p>
          <a:p>
            <a:pPr marL="228600" indent="-228600">
              <a:buAutoNum type="arabicPeriod"/>
            </a:pPr>
            <a:r>
              <a:rPr lang="en-US" baseline="0" dirty="0"/>
              <a:t>Waiter serves food to customer (response) </a:t>
            </a:r>
          </a:p>
          <a:p>
            <a:pPr marL="228600" indent="-228600">
              <a:buAutoNum type="arabicPeriod"/>
            </a:pPr>
            <a:endParaRPr lang="en-US" dirty="0"/>
          </a:p>
        </p:txBody>
      </p:sp>
      <p:sp>
        <p:nvSpPr>
          <p:cNvPr id="5" name="Text Box 9"/>
          <p:cNvSpPr txBox="1">
            <a:spLocks noChangeArrowheads="1"/>
          </p:cNvSpPr>
          <p:nvPr/>
        </p:nvSpPr>
        <p:spPr bwMode="auto">
          <a:xfrm>
            <a:off x="142875" y="1133475"/>
            <a:ext cx="1600200" cy="553998"/>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Slide gives a layman view of working of web service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Web service provider needs to register the service under</a:t>
            </a:r>
            <a:r>
              <a:rPr lang="en-US" baseline="0" dirty="0"/>
              <a:t> UDDI</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Web service consumer (business partner, other system) would search for the web service in the registry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Web service consumer would then retrieve the web service definitions from provider (WSDL descriptions)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Now</a:t>
            </a:r>
            <a:r>
              <a:rPr lang="en-US" baseline="0" dirty="0"/>
              <a:t> the service consumer can consume the web service given by producer</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communication between producers and consumers happen via SOAP messages.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JAXR : is one of the Java XML programming APIs. JAXR provides a uniform and standard Java API for accessing different kinds of XML-based registries, for example here it would be UDDI. Thus it would support in JAX – WS.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5" name="Text Box 9"/>
          <p:cNvSpPr txBox="1">
            <a:spLocks noChangeArrowheads="1"/>
          </p:cNvSpPr>
          <p:nvPr/>
        </p:nvSpPr>
        <p:spPr bwMode="auto">
          <a:xfrm>
            <a:off x="142875" y="1133475"/>
            <a:ext cx="1600200" cy="784830"/>
          </a:xfrm>
          <a:prstGeom prst="rect">
            <a:avLst/>
          </a:prstGeom>
          <a:noFill/>
          <a:ln w="9525">
            <a:noFill/>
            <a:miter lim="800000"/>
            <a:headEnd/>
            <a:tailEnd/>
          </a:ln>
          <a:effectLst/>
        </p:spPr>
        <p:txBody>
          <a:bodyPr>
            <a:spAutoFit/>
          </a:bodyPr>
          <a:lstStyle/>
          <a:p>
            <a:pPr>
              <a:spcBef>
                <a:spcPct val="50000"/>
              </a:spcBef>
            </a:pPr>
            <a:r>
              <a:rPr lang="en-US" sz="1000" dirty="0">
                <a:latin typeface="Arial" pitchFamily="34" charset="0"/>
                <a:cs typeface="Arial" pitchFamily="34" charset="0"/>
              </a:rPr>
              <a:t>Slide gives a technical view of working of web service</a:t>
            </a:r>
          </a:p>
          <a:p>
            <a:pPr>
              <a:spcBef>
                <a:spcPct val="50000"/>
              </a:spcBef>
            </a:pPr>
            <a:r>
              <a:rPr lang="en-US" sz="1000" b="0" dirty="0">
                <a:latin typeface="Arial" pitchFamily="34" charset="0"/>
                <a:cs typeface="Arial" pitchFamily="34" charset="0"/>
              </a:rPr>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You can serve any content over HTTP such as HTML, images, sound, video, etc. SOAP is an XML-based encoding of messages that are typically sent over HTTP.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Just like HTTP  sits on top of TCP (TCP over IP), SOAP sits on top of HTTP. </a:t>
            </a:r>
            <a:endParaRPr lang="en-US" dirty="0"/>
          </a:p>
        </p:txBody>
      </p:sp>
      <p:sp>
        <p:nvSpPr>
          <p:cNvPr id="5" name="Text Box 9"/>
          <p:cNvSpPr txBox="1">
            <a:spLocks noChangeArrowheads="1"/>
          </p:cNvSpPr>
          <p:nvPr/>
        </p:nvSpPr>
        <p:spPr bwMode="auto">
          <a:xfrm>
            <a:off x="142875" y="1133475"/>
            <a:ext cx="1600200" cy="553998"/>
          </a:xfrm>
          <a:prstGeom prst="rect">
            <a:avLst/>
          </a:prstGeom>
          <a:noFill/>
          <a:ln w="9525">
            <a:noFill/>
            <a:miter lim="800000"/>
            <a:headEnd/>
            <a:tailEnd/>
          </a:ln>
          <a:effectLst/>
        </p:spPr>
        <p:txBody>
          <a:bodyPr>
            <a:spAutoFit/>
          </a:bodyPr>
          <a:lstStyle/>
          <a:p>
            <a:pPr>
              <a:spcBef>
                <a:spcPct val="50000"/>
              </a:spcBef>
            </a:pPr>
            <a:r>
              <a:rPr lang="en-US" sz="1000" dirty="0">
                <a:solidFill>
                  <a:prstClr val="black"/>
                </a:solidFill>
                <a:latin typeface="Arial" pitchFamily="34" charset="0"/>
                <a:cs typeface="Arial" pitchFamily="34" charset="0"/>
              </a:rPr>
              <a:t>Difference between HTTP and SOAP messages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The JAX-WS API hides this complexity from the application developer. On the server side, the developer specifies the web service operations by defining methods in an interface written in the Java programming language.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The developer also codes one or more classes that implement those methods.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Client programs are also easy to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With JAX-WS, the developer does not generate or parse SOAP messages.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It is the JAX-WS runtime system that converts the API calls and responses to and from SOAP messages.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Details would be seen in the</a:t>
            </a:r>
            <a:r>
              <a:rPr lang="en-US" sz="1000" b="0" i="0" kern="1200" baseline="0" dirty="0">
                <a:solidFill>
                  <a:schemeClr val="tx1"/>
                </a:solidFill>
                <a:effectLst/>
                <a:latin typeface="Arial" pitchFamily="34" charset="0"/>
                <a:ea typeface="+mn-ea"/>
                <a:cs typeface="Arial" pitchFamily="34" charset="0"/>
              </a:rPr>
              <a:t> next subsequent chapters</a:t>
            </a:r>
            <a:endParaRPr lang="en-US" dirty="0"/>
          </a:p>
        </p:txBody>
      </p:sp>
      <p:sp>
        <p:nvSpPr>
          <p:cNvPr id="5" name="Text Box 9"/>
          <p:cNvSpPr txBox="1">
            <a:spLocks noChangeArrowheads="1"/>
          </p:cNvSpPr>
          <p:nvPr/>
        </p:nvSpPr>
        <p:spPr bwMode="auto">
          <a:xfrm>
            <a:off x="142875" y="1133475"/>
            <a:ext cx="1600200" cy="246221"/>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Overview of JAX - WS.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RESTful web services are built to work best on the Web.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Representational State Transfer (REST) is an architectural style that specifies constraints, such as the uniform interface, that if applied to a web service induce desirable properties, such as performance, scalability, and modifiability, that enable services to work best on the Web.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In the REST architectural style, data and functionality are considered resources and are accessed using Uniform Resource Identifiers (URIs), typically links on the Web.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The resources are acted upon by using a set of simple, well-defined operations.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REST is designed to use a stateless communication protocol, typically HTTP. In the REST architecture style, clients and servers exchange representations of resources by using a standardized interface and protocol.</a:t>
            </a:r>
            <a:endParaRPr lang="en-US" dirty="0"/>
          </a:p>
        </p:txBody>
      </p:sp>
      <p:sp>
        <p:nvSpPr>
          <p:cNvPr id="5" name="Text Box 9"/>
          <p:cNvSpPr txBox="1">
            <a:spLocks noChangeArrowheads="1"/>
          </p:cNvSpPr>
          <p:nvPr/>
        </p:nvSpPr>
        <p:spPr bwMode="auto">
          <a:xfrm>
            <a:off x="142875" y="1133475"/>
            <a:ext cx="1600200" cy="246221"/>
          </a:xfrm>
          <a:prstGeom prst="rect">
            <a:avLst/>
          </a:prstGeom>
          <a:noFill/>
          <a:ln w="9525">
            <a:noFill/>
            <a:miter lim="800000"/>
            <a:headEnd/>
            <a:tailEnd/>
          </a:ln>
          <a:effectLst/>
        </p:spPr>
        <p:txBody>
          <a:bodyPr>
            <a:spAutoFit/>
          </a:bodyPr>
          <a:lstStyle/>
          <a:p>
            <a:pPr>
              <a:spcBef>
                <a:spcPct val="50000"/>
              </a:spcBef>
            </a:pPr>
            <a:r>
              <a:rPr lang="en-US" sz="1000" dirty="0">
                <a:latin typeface="Arial" pitchFamily="34" charset="0"/>
                <a:cs typeface="Arial" pitchFamily="34" charset="0"/>
              </a:rPr>
              <a:t>Overview of JAX - RS.</a:t>
            </a:r>
            <a:endParaRPr lang="en-US" sz="1000" b="0" dirty="0">
              <a:latin typeface="Arial" pitchFamily="34" charset="0"/>
              <a:cs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p>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Trainer can summarize the points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endParaRPr lang="en-US"/>
          </a:p>
          <a:p>
            <a:endParaRPr lang="en-US" dirty="0"/>
          </a:p>
        </p:txBody>
      </p:sp>
      <p:sp>
        <p:nvSpPr>
          <p:cNvPr id="5" name="Text Box 9"/>
          <p:cNvSpPr txBox="1">
            <a:spLocks noChangeArrowheads="1"/>
          </p:cNvSpPr>
          <p:nvPr/>
        </p:nvSpPr>
        <p:spPr bwMode="auto">
          <a:xfrm>
            <a:off x="142875" y="1133475"/>
            <a:ext cx="1600200" cy="861774"/>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Question 1:  Option 2</a:t>
            </a:r>
          </a:p>
          <a:p>
            <a:pPr>
              <a:spcBef>
                <a:spcPct val="50000"/>
              </a:spcBef>
            </a:pPr>
            <a:r>
              <a:rPr lang="en-US" sz="1000" dirty="0">
                <a:latin typeface="Arial" pitchFamily="34" charset="0"/>
                <a:cs typeface="Arial" pitchFamily="34" charset="0"/>
              </a:rPr>
              <a:t>Question 2: True</a:t>
            </a:r>
          </a:p>
          <a:p>
            <a:pPr>
              <a:spcBef>
                <a:spcPct val="50000"/>
              </a:spcBef>
            </a:pPr>
            <a:r>
              <a:rPr lang="en-US" sz="1000" b="0" dirty="0">
                <a:latin typeface="Arial" pitchFamily="34" charset="0"/>
                <a:cs typeface="Arial" pitchFamily="34" charset="0"/>
              </a:rPr>
              <a:t>Question 3: SOAP messages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Add the notes here.</a:t>
            </a:r>
          </a:p>
          <a:p>
            <a:endParaRPr lang="en-US" dirty="0"/>
          </a:p>
        </p:txBody>
      </p:sp>
      <p:sp>
        <p:nvSpPr>
          <p:cNvPr id="5" name="Text Box 9"/>
          <p:cNvSpPr txBox="1">
            <a:spLocks noChangeArrowheads="1"/>
          </p:cNvSpPr>
          <p:nvPr/>
        </p:nvSpPr>
        <p:spPr bwMode="auto">
          <a:xfrm>
            <a:off x="142875" y="1133475"/>
            <a:ext cx="1600200" cy="1631216"/>
          </a:xfrm>
          <a:prstGeom prst="rect">
            <a:avLst/>
          </a:prstGeom>
          <a:noFill/>
          <a:ln w="9525">
            <a:noFill/>
            <a:miter lim="800000"/>
            <a:headEnd/>
            <a:tailEnd/>
          </a:ln>
          <a:effectLst/>
        </p:spPr>
        <p:txBody>
          <a:bodyPr>
            <a:spAutoFit/>
          </a:bodyPr>
          <a:lstStyle/>
          <a:p>
            <a:pPr marL="228600" indent="-228600">
              <a:spcBef>
                <a:spcPct val="50000"/>
              </a:spcBef>
              <a:buAutoNum type="arabicPeriod"/>
            </a:pPr>
            <a:r>
              <a:rPr lang="en-US" sz="1000" b="0" dirty="0">
                <a:latin typeface="Arial" pitchFamily="34" charset="0"/>
                <a:cs typeface="Arial" pitchFamily="34" charset="0"/>
              </a:rPr>
              <a:t>F</a:t>
            </a:r>
          </a:p>
          <a:p>
            <a:pPr marL="228600" indent="-228600">
              <a:spcBef>
                <a:spcPct val="50000"/>
              </a:spcBef>
              <a:buAutoNum type="arabicPeriod"/>
            </a:pPr>
            <a:r>
              <a:rPr lang="en-US" sz="1000" dirty="0">
                <a:latin typeface="Arial" pitchFamily="34" charset="0"/>
                <a:cs typeface="Arial" pitchFamily="34" charset="0"/>
              </a:rPr>
              <a:t>C</a:t>
            </a:r>
          </a:p>
          <a:p>
            <a:pPr marL="228600" indent="-228600">
              <a:spcBef>
                <a:spcPct val="50000"/>
              </a:spcBef>
              <a:buAutoNum type="arabicPeriod"/>
            </a:pPr>
            <a:r>
              <a:rPr lang="en-US" sz="1000" b="0" dirty="0">
                <a:latin typeface="Arial" pitchFamily="34" charset="0"/>
                <a:cs typeface="Arial" pitchFamily="34" charset="0"/>
              </a:rPr>
              <a:t>A</a:t>
            </a:r>
          </a:p>
          <a:p>
            <a:pPr marL="228600" indent="-228600">
              <a:spcBef>
                <a:spcPct val="50000"/>
              </a:spcBef>
              <a:buAutoNum type="arabicPeriod"/>
            </a:pPr>
            <a:r>
              <a:rPr lang="en-US" sz="1000" dirty="0">
                <a:latin typeface="Arial" pitchFamily="34" charset="0"/>
                <a:cs typeface="Arial" pitchFamily="34" charset="0"/>
              </a:rPr>
              <a:t>B</a:t>
            </a:r>
          </a:p>
          <a:p>
            <a:pPr marL="228600" indent="-228600">
              <a:spcBef>
                <a:spcPct val="50000"/>
              </a:spcBef>
              <a:buAutoNum type="arabicPeriod"/>
            </a:pPr>
            <a:r>
              <a:rPr lang="en-US" sz="1000" b="0" dirty="0">
                <a:latin typeface="Arial" pitchFamily="34" charset="0"/>
                <a:cs typeface="Arial" pitchFamily="34" charset="0"/>
              </a:rPr>
              <a:t>E</a:t>
            </a:r>
          </a:p>
          <a:p>
            <a:pPr marL="228600" indent="-228600">
              <a:spcBef>
                <a:spcPct val="50000"/>
              </a:spcBef>
              <a:buAutoNum type="arabicPeriod"/>
            </a:pPr>
            <a:r>
              <a:rPr lang="en-US" sz="1000" dirty="0">
                <a:latin typeface="Arial" pitchFamily="34" charset="0"/>
                <a:cs typeface="Arial" pitchFamily="34" charset="0"/>
              </a:rPr>
              <a:t>D</a:t>
            </a:r>
          </a:p>
          <a:p>
            <a:pPr>
              <a:spcBef>
                <a:spcPct val="50000"/>
              </a:spcBef>
            </a:pPr>
            <a:r>
              <a:rPr lang="en-US" sz="1000" b="0" dirty="0">
                <a:latin typeface="Arial" pitchFamily="34" charset="0"/>
                <a:cs typeface="Arial" pitchFamily="34" charset="0"/>
              </a:rPr>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dirty="0"/>
              <a:t>Following contents would be covered:</a:t>
            </a:r>
          </a:p>
          <a:p>
            <a:r>
              <a:rPr lang="en-US" dirty="0"/>
              <a:t>1.1</a:t>
            </a:r>
            <a:r>
              <a:rPr lang="en-US" baseline="0" dirty="0"/>
              <a:t> : What are Web services</a:t>
            </a:r>
          </a:p>
          <a:p>
            <a:r>
              <a:rPr lang="en-US" baseline="0" dirty="0"/>
              <a:t>	1.1.1 Web service components and architecture</a:t>
            </a:r>
          </a:p>
          <a:p>
            <a:r>
              <a:rPr lang="en-US" baseline="0" dirty="0"/>
              <a:t>	1.1.2 How do Web services work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1.2: HTTP and SOAP messages</a:t>
            </a:r>
            <a:endParaRPr lang="en-US" dirty="0"/>
          </a:p>
          <a:p>
            <a:r>
              <a:rPr lang="en-US" baseline="0" dirty="0"/>
              <a:t>1.3: Overview of JAX – WS and JAX – RS</a:t>
            </a:r>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Add instructor notes here.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lstStyle/>
          <a:p>
            <a:r>
              <a:rPr lang="en-US" dirty="0"/>
              <a:t>A web service is any piece of software that makes itself available over the internet and uses a standardized XML messaging system</a:t>
            </a:r>
          </a:p>
          <a:p>
            <a:endParaRPr lang="en-US" dirty="0"/>
          </a:p>
          <a:p>
            <a:r>
              <a:rPr lang="en-US" dirty="0"/>
              <a:t>Web services are XML-based information exchange systems that use the Internet for direct application-to-application interaction</a:t>
            </a:r>
          </a:p>
          <a:p>
            <a:endParaRPr lang="en-US" dirty="0"/>
          </a:p>
          <a:p>
            <a:r>
              <a:rPr lang="en-US" dirty="0"/>
              <a:t>A web service is a collection of open protocols and standards (promotes interoperability</a:t>
            </a:r>
            <a:r>
              <a:rPr lang="en-US" baseline="0" dirty="0"/>
              <a:t> between clients / servers without the need of </a:t>
            </a:r>
            <a:r>
              <a:rPr lang="en-US" sz="1000" b="0" i="0" kern="1200" dirty="0">
                <a:solidFill>
                  <a:schemeClr val="tx1"/>
                </a:solidFill>
                <a:effectLst/>
                <a:latin typeface="Arial" pitchFamily="34" charset="0"/>
                <a:ea typeface="+mn-ea"/>
                <a:cs typeface="Arial" pitchFamily="34" charset="0"/>
              </a:rPr>
              <a:t>proprietary or trademark software</a:t>
            </a:r>
            <a:r>
              <a:rPr lang="en-US" dirty="0"/>
              <a:t>)  </a:t>
            </a:r>
          </a:p>
          <a:p>
            <a:endParaRPr lang="en-US" dirty="0"/>
          </a:p>
          <a:p>
            <a:r>
              <a:rPr lang="en-US" dirty="0"/>
              <a:t>Software applications written in various programming languages and running on various platforms can use web services to exchange data.</a:t>
            </a:r>
            <a:r>
              <a:rPr lang="en-US" baseline="0" dirty="0"/>
              <a:t> </a:t>
            </a:r>
            <a:r>
              <a:rPr lang="en-US" dirty="0"/>
              <a:t> For example, interoperability between Java and Python, or Windows and Linux applications</a:t>
            </a:r>
            <a:r>
              <a:rPr lang="en-US" baseline="0" dirty="0"/>
              <a:t> </a:t>
            </a:r>
            <a:r>
              <a:rPr lang="en-US" dirty="0"/>
              <a:t>can be facilitated through web</a:t>
            </a:r>
            <a:r>
              <a:rPr lang="en-US" baseline="0" dirty="0"/>
              <a:t> services.</a:t>
            </a:r>
            <a:endParaRPr lang="en-US" dirty="0"/>
          </a:p>
          <a:p>
            <a:endParaRPr lang="en-US" dirty="0"/>
          </a:p>
          <a:p>
            <a:r>
              <a:rPr lang="en-US" dirty="0"/>
              <a:t>Web services has the ability to go through firewalls.</a:t>
            </a:r>
          </a:p>
          <a:p>
            <a:endParaRPr lang="en-US" dirty="0"/>
          </a:p>
          <a:p>
            <a:r>
              <a:rPr lang="en-US" dirty="0"/>
              <a:t>Web services are available anytime, anywhere and on any device. </a:t>
            </a:r>
          </a:p>
          <a:p>
            <a:r>
              <a:rPr lang="en-US" dirty="0"/>
              <a:t> </a:t>
            </a:r>
          </a:p>
          <a:p>
            <a:r>
              <a:rPr lang="en-US" dirty="0"/>
              <a:t>Web services can be used, if clients are scattered across the web.</a:t>
            </a:r>
          </a:p>
          <a:p>
            <a:endParaRPr lang="en-US" dirty="0"/>
          </a:p>
        </p:txBody>
      </p:sp>
    </p:spTree>
    <p:extLst>
      <p:ext uri="{BB962C8B-B14F-4D97-AF65-F5344CB8AC3E}">
        <p14:creationId xmlns:p14="http://schemas.microsoft.com/office/powerpoint/2010/main" val="88914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sz="1000" b="0" i="0" kern="1200" dirty="0">
                <a:solidFill>
                  <a:schemeClr val="tx1"/>
                </a:solidFill>
                <a:effectLst/>
                <a:latin typeface="Arial" pitchFamily="34" charset="0"/>
                <a:ea typeface="+mn-ea"/>
                <a:cs typeface="Arial" pitchFamily="34" charset="0"/>
              </a:rPr>
              <a:t>SOAP commonly uses HTTP. </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SOAP can be used to exchange complete documents or to call a remote procedure</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SOAP is a communication protocol</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SOAP is for communication between applications</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SOAP is a format for sending messages</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SOAP is designed to communicate via Internet</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SOAP is platform independent</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SOAP is language independent</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SOAP is simple and extensible</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SOAP allows you to get around firewalls</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SOAP is developed as a W3C standard</a:t>
            </a:r>
          </a:p>
          <a:p>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Basics of WSDL will</a:t>
            </a:r>
            <a:r>
              <a:rPr lang="en-US" sz="1000" b="0" i="0" kern="1200" baseline="0" dirty="0">
                <a:solidFill>
                  <a:schemeClr val="tx1"/>
                </a:solidFill>
                <a:effectLst/>
                <a:latin typeface="Arial" pitchFamily="34" charset="0"/>
                <a:ea typeface="+mn-ea"/>
                <a:cs typeface="Arial" pitchFamily="34" charset="0"/>
              </a:rPr>
              <a:t> be covered in next subsequent slides</a:t>
            </a:r>
          </a:p>
          <a:p>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Slide explains regarding the SOAP format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dirty="0"/>
              <a:t>Service Provider is an interface created for the</a:t>
            </a:r>
            <a:r>
              <a:rPr lang="en-US" baseline="0" dirty="0"/>
              <a:t> user. Based on this interface, service is configured and can be called at runtime by the consumer.</a:t>
            </a:r>
          </a:p>
          <a:p>
            <a:endParaRPr lang="en-US" baseline="0" dirty="0"/>
          </a:p>
          <a:p>
            <a:r>
              <a:rPr lang="en-US" dirty="0"/>
              <a:t>Service Consumer (also possible to generate a proxy). The service can be called from a program.</a:t>
            </a:r>
          </a:p>
          <a:p>
            <a:endParaRPr lang="en-US" dirty="0"/>
          </a:p>
          <a:p>
            <a:r>
              <a:rPr lang="en-US" dirty="0"/>
              <a:t>Both the service consumer and producer can</a:t>
            </a:r>
            <a:r>
              <a:rPr lang="en-US" baseline="0" dirty="0"/>
              <a:t> be configured at runtime.</a:t>
            </a:r>
          </a:p>
          <a:p>
            <a:endParaRPr lang="en-US" baseline="0" dirty="0"/>
          </a:p>
          <a:p>
            <a:r>
              <a:rPr lang="en-US" baseline="0" dirty="0"/>
              <a:t>Note: ‘m’ used here in diagram for SOAP request and response is a prefix denotes message passing between Service provider and Service consumer.</a:t>
            </a:r>
          </a:p>
        </p:txBody>
      </p:sp>
      <p:sp>
        <p:nvSpPr>
          <p:cNvPr id="5" name="Text Box 9"/>
          <p:cNvSpPr txBox="1">
            <a:spLocks noChangeArrowheads="1"/>
          </p:cNvSpPr>
          <p:nvPr/>
        </p:nvSpPr>
        <p:spPr bwMode="auto">
          <a:xfrm>
            <a:off x="142875" y="1133475"/>
            <a:ext cx="1600200" cy="861774"/>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Slide explains that communication between service provider and consumer happen via SOAP messages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dirty="0"/>
              <a:t>These</a:t>
            </a:r>
            <a:r>
              <a:rPr lang="en-US" baseline="0" dirty="0"/>
              <a:t> are the components of Web services.</a:t>
            </a:r>
          </a:p>
          <a:p>
            <a:endParaRPr lang="en-US" baseline="0" dirty="0"/>
          </a:p>
          <a:p>
            <a:r>
              <a:rPr lang="en-US" sz="1000" b="0" i="0" kern="1200" dirty="0">
                <a:solidFill>
                  <a:schemeClr val="tx1"/>
                </a:solidFill>
                <a:effectLst/>
                <a:latin typeface="Arial" pitchFamily="34" charset="0"/>
                <a:ea typeface="+mn-ea"/>
                <a:cs typeface="Arial" pitchFamily="34" charset="0"/>
              </a:rPr>
              <a:t> WSDL defines how incoming information, such as queries, need to be structured for the service application to make sense of it, and how outgoing data will be structured so that the requesting application can understand it.</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These definitions are stored as XML (Extensible Markup Language) specifications</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A common structure for WSDL information is the Simple</a:t>
            </a:r>
            <a:r>
              <a:rPr lang="en-US" sz="1000" b="0" i="0" kern="1200" baseline="0" dirty="0">
                <a:solidFill>
                  <a:schemeClr val="tx1"/>
                </a:solidFill>
                <a:effectLst/>
                <a:latin typeface="Arial" pitchFamily="34" charset="0"/>
                <a:ea typeface="+mn-ea"/>
                <a:cs typeface="Arial" pitchFamily="34" charset="0"/>
              </a:rPr>
              <a:t> Object Access</a:t>
            </a:r>
            <a:r>
              <a:rPr lang="en-US" sz="1000" b="0" i="0" kern="1200" dirty="0">
                <a:solidFill>
                  <a:schemeClr val="tx1"/>
                </a:solidFill>
                <a:effectLst/>
                <a:latin typeface="Arial" pitchFamily="34" charset="0"/>
                <a:ea typeface="+mn-ea"/>
                <a:cs typeface="Arial" pitchFamily="34" charset="0"/>
              </a:rPr>
              <a:t> Protocol (SOAP) that allows communication between applications</a:t>
            </a:r>
          </a:p>
          <a:p>
            <a:endParaRPr lang="en-US" sz="1000" b="0" i="0" kern="1200" dirty="0">
              <a:solidFill>
                <a:schemeClr val="tx1"/>
              </a:solidFill>
              <a:effectLst/>
              <a:latin typeface="Arial" pitchFamily="34" charset="0"/>
              <a:ea typeface="+mn-ea"/>
              <a:cs typeface="Arial" pitchFamily="34" charset="0"/>
            </a:endParaRPr>
          </a:p>
          <a:p>
            <a:r>
              <a:rPr lang="en-US" dirty="0"/>
              <a:t>A UDDI is a directory structure to locate the web</a:t>
            </a:r>
            <a:r>
              <a:rPr lang="en-US" baseline="0" dirty="0"/>
              <a:t> service</a:t>
            </a:r>
            <a:endParaRPr lang="en-US" dirty="0"/>
          </a:p>
        </p:txBody>
      </p:sp>
      <p:sp>
        <p:nvSpPr>
          <p:cNvPr id="5" name="Text Box 9"/>
          <p:cNvSpPr txBox="1">
            <a:spLocks noChangeArrowheads="1"/>
          </p:cNvSpPr>
          <p:nvPr/>
        </p:nvSpPr>
        <p:spPr bwMode="auto">
          <a:xfrm>
            <a:off x="142875" y="1133475"/>
            <a:ext cx="1600200" cy="707886"/>
          </a:xfrm>
          <a:prstGeom prst="rect">
            <a:avLst/>
          </a:prstGeom>
          <a:noFill/>
          <a:ln w="9525">
            <a:noFill/>
            <a:miter lim="800000"/>
            <a:headEnd/>
            <a:tailEnd/>
          </a:ln>
          <a:effectLst/>
        </p:spPr>
        <p:txBody>
          <a:bodyPr>
            <a:spAutoFit/>
          </a:bodyPr>
          <a:lstStyle/>
          <a:p>
            <a:pPr>
              <a:spcBef>
                <a:spcPct val="50000"/>
              </a:spcBef>
            </a:pPr>
            <a:r>
              <a:rPr lang="en-US" sz="1000" dirty="0">
                <a:latin typeface="Arial" pitchFamily="34" charset="0"/>
                <a:cs typeface="Arial" pitchFamily="34" charset="0"/>
              </a:rPr>
              <a:t>The slide explains in brief, the components which make up the web service</a:t>
            </a:r>
            <a:endParaRPr lang="en-US" sz="1000" b="0" dirty="0">
              <a:latin typeface="Arial" pitchFamily="34" charset="0"/>
              <a:cs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The messaging exchange format between producer and consumer is based on SOAP.</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Step 1: A service provider describes its service using WSDL. This definition is published to a repository of services;</a:t>
            </a:r>
            <a:r>
              <a:rPr lang="en-US" sz="1000" b="0" i="0" kern="1200" baseline="0" dirty="0">
                <a:solidFill>
                  <a:schemeClr val="tx1"/>
                </a:solidFill>
                <a:effectLst/>
                <a:latin typeface="Arial" pitchFamily="34" charset="0"/>
                <a:ea typeface="+mn-ea"/>
                <a:cs typeface="Arial" pitchFamily="34" charset="0"/>
              </a:rPr>
              <a:t> which is the </a:t>
            </a:r>
            <a:r>
              <a:rPr lang="en-US" sz="1000" b="0" i="0" kern="1200" dirty="0">
                <a:solidFill>
                  <a:schemeClr val="tx1"/>
                </a:solidFill>
                <a:effectLst/>
                <a:latin typeface="Arial" pitchFamily="34" charset="0"/>
                <a:ea typeface="+mn-ea"/>
                <a:cs typeface="Arial" pitchFamily="34" charset="0"/>
              </a:rPr>
              <a:t>Universal Description, Discovery, and Integration (UDDI). This is Registry in diagram.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Step 2: A service consumer issues one or more queries to the repository (UDDI) to locate a service and determine how to communicate with that service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Step 3: Part of the WSDL provided by the service provider is passed to the service consumer. This tells the service consumer what are the requests and responses needed by the service provider.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Step 4:</a:t>
            </a:r>
            <a:r>
              <a:rPr lang="en-US" sz="1000" b="0" i="0" kern="1200" baseline="0" dirty="0">
                <a:solidFill>
                  <a:schemeClr val="tx1"/>
                </a:solidFill>
                <a:effectLst/>
                <a:latin typeface="Arial" pitchFamily="34" charset="0"/>
                <a:ea typeface="+mn-ea"/>
                <a:cs typeface="Arial" pitchFamily="34" charset="0"/>
              </a:rPr>
              <a:t> </a:t>
            </a:r>
            <a:r>
              <a:rPr lang="en-US" sz="1000" b="0" i="0" kern="1200" dirty="0">
                <a:solidFill>
                  <a:schemeClr val="tx1"/>
                </a:solidFill>
                <a:effectLst/>
                <a:latin typeface="Arial" pitchFamily="34" charset="0"/>
                <a:ea typeface="+mn-ea"/>
                <a:cs typeface="Arial" pitchFamily="34" charset="0"/>
              </a:rPr>
              <a:t>The service consumer uses the WSDL to send a request to the service provider.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Step</a:t>
            </a:r>
            <a:r>
              <a:rPr lang="en-US" sz="1000" b="0" i="0" kern="1200" baseline="0" dirty="0">
                <a:solidFill>
                  <a:schemeClr val="tx1"/>
                </a:solidFill>
                <a:effectLst/>
                <a:latin typeface="Arial" pitchFamily="34" charset="0"/>
                <a:ea typeface="+mn-ea"/>
                <a:cs typeface="Arial" pitchFamily="34" charset="0"/>
              </a:rPr>
              <a:t> 5: </a:t>
            </a:r>
            <a:r>
              <a:rPr lang="en-US" sz="1000" b="0" i="0" kern="1200" dirty="0">
                <a:solidFill>
                  <a:schemeClr val="tx1"/>
                </a:solidFill>
                <a:effectLst/>
                <a:latin typeface="Arial" pitchFamily="34" charset="0"/>
                <a:ea typeface="+mn-ea"/>
                <a:cs typeface="Arial" pitchFamily="34" charset="0"/>
              </a:rPr>
              <a:t>The service provider provides the expected response to the service consumer.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itchFamily="34" charset="0"/>
                <a:ea typeface="+mn-ea"/>
                <a:cs typeface="Arial" pitchFamily="34" charset="0"/>
              </a:rPr>
              <a:t>For example:</a:t>
            </a:r>
            <a:r>
              <a:rPr lang="en-US" sz="1000" b="0" i="0" kern="1200" baseline="0" dirty="0">
                <a:solidFill>
                  <a:schemeClr val="tx1"/>
                </a:solidFill>
                <a:effectLst/>
                <a:latin typeface="Arial" pitchFamily="34" charset="0"/>
                <a:ea typeface="+mn-ea"/>
                <a:cs typeface="Arial" pitchFamily="34" charset="0"/>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000" b="0" i="0" kern="1200" baseline="0" dirty="0">
                <a:solidFill>
                  <a:schemeClr val="tx1"/>
                </a:solidFill>
                <a:effectLst/>
                <a:latin typeface="Arial" pitchFamily="34" charset="0"/>
                <a:ea typeface="+mn-ea"/>
                <a:cs typeface="Arial" pitchFamily="34" charset="0"/>
              </a:rPr>
              <a:t>W</a:t>
            </a:r>
            <a:r>
              <a:rPr lang="en-US" sz="1000" b="0" i="0" kern="1200" dirty="0">
                <a:solidFill>
                  <a:schemeClr val="tx1"/>
                </a:solidFill>
                <a:effectLst/>
                <a:latin typeface="Arial" pitchFamily="34" charset="0"/>
                <a:ea typeface="+mn-ea"/>
                <a:cs typeface="Arial" pitchFamily="34" charset="0"/>
              </a:rPr>
              <a:t>eb services can be used to retrieve information about books at Amazon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000" b="0" i="0" kern="1200" dirty="0">
                <a:solidFill>
                  <a:schemeClr val="tx1"/>
                </a:solidFill>
                <a:effectLst/>
                <a:latin typeface="Arial" pitchFamily="34" charset="0"/>
                <a:ea typeface="+mn-ea"/>
                <a:cs typeface="Arial" pitchFamily="34" charset="0"/>
              </a:rPr>
              <a:t>Similarly another web</a:t>
            </a:r>
            <a:r>
              <a:rPr lang="en-US" sz="1000" b="0" i="0" kern="1200" baseline="0" dirty="0">
                <a:solidFill>
                  <a:schemeClr val="tx1"/>
                </a:solidFill>
                <a:effectLst/>
                <a:latin typeface="Arial" pitchFamily="34" charset="0"/>
                <a:ea typeface="+mn-ea"/>
                <a:cs typeface="Arial" pitchFamily="34" charset="0"/>
              </a:rPr>
              <a:t> service can be used to place an order for a book to Amazon</a:t>
            </a:r>
            <a:endParaRPr lang="en-US" dirty="0"/>
          </a:p>
        </p:txBody>
      </p:sp>
      <p:sp>
        <p:nvSpPr>
          <p:cNvPr id="5" name="Text Box 9"/>
          <p:cNvSpPr txBox="1">
            <a:spLocks noChangeArrowheads="1"/>
          </p:cNvSpPr>
          <p:nvPr/>
        </p:nvSpPr>
        <p:spPr bwMode="auto">
          <a:xfrm>
            <a:off x="142875" y="1133475"/>
            <a:ext cx="1600200" cy="1323439"/>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Slide explains about WSDL and UDDI registry.</a:t>
            </a:r>
          </a:p>
          <a:p>
            <a:pPr>
              <a:spcBef>
                <a:spcPct val="50000"/>
              </a:spcBef>
            </a:pPr>
            <a:endParaRPr lang="en-US" sz="1000" dirty="0">
              <a:latin typeface="Arial" pitchFamily="34" charset="0"/>
              <a:cs typeface="Arial" pitchFamily="34" charset="0"/>
            </a:endParaRPr>
          </a:p>
          <a:p>
            <a:pPr>
              <a:spcBef>
                <a:spcPct val="50000"/>
              </a:spcBef>
            </a:pPr>
            <a:r>
              <a:rPr lang="en-US" sz="1000" b="0" dirty="0">
                <a:latin typeface="Arial" pitchFamily="34" charset="0"/>
                <a:cs typeface="Arial" pitchFamily="34" charset="0"/>
              </a:rPr>
              <a:t>Also explains regarding web service communication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sz="1000" b="0" i="0" kern="1200" dirty="0">
                <a:solidFill>
                  <a:schemeClr val="tx1"/>
                </a:solidFill>
                <a:effectLst/>
                <a:latin typeface="Arial" pitchFamily="34" charset="0"/>
                <a:ea typeface="+mn-ea"/>
                <a:cs typeface="Arial" pitchFamily="34" charset="0"/>
              </a:rPr>
              <a:t>WSDL is an acronym for Web Services Description Language.</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WSDL is a xml document containing information about web services such as method name, method parameter and how to access it.</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WSDL is a part of UDDI. It acts as a interface between web service applications.</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WSDL is pronounced as ”wiz-dull”.</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More on WSDL in the next chapter.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-&gt; input arguments that</a:t>
            </a:r>
            <a:r>
              <a:rPr lang="en-US" baseline="0" dirty="0"/>
              <a:t> need to be passed to a web service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Out -&gt; output argument</a:t>
            </a:r>
            <a:r>
              <a:rPr lang="en-US" baseline="0" dirty="0"/>
              <a:t> (return type)</a:t>
            </a:r>
            <a:r>
              <a:rPr lang="en-US" dirty="0"/>
              <a:t> that</a:t>
            </a:r>
            <a:r>
              <a:rPr lang="en-US" baseline="0" dirty="0"/>
              <a:t> a web service will return</a:t>
            </a:r>
            <a:endParaRPr lang="en-US" dirty="0"/>
          </a:p>
        </p:txBody>
      </p:sp>
      <p:sp>
        <p:nvSpPr>
          <p:cNvPr id="5"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Basic information regarding WSDL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2475" y="685800"/>
            <a:ext cx="4572000" cy="3429000"/>
          </a:xfrm>
        </p:spPr>
      </p:sp>
      <p:sp>
        <p:nvSpPr>
          <p:cNvPr id="3" name="Notes Placeholder 2"/>
          <p:cNvSpPr>
            <a:spLocks noGrp="1"/>
          </p:cNvSpPr>
          <p:nvPr>
            <p:ph type="body" idx="1"/>
          </p:nvPr>
        </p:nvSpPr>
        <p:spPr/>
        <p:txBody>
          <a:bodyPr>
            <a:normAutofit/>
          </a:bodyPr>
          <a:lstStyle/>
          <a:p>
            <a:r>
              <a:rPr lang="en-US" sz="1000" b="0" i="0" kern="1200" dirty="0">
                <a:solidFill>
                  <a:schemeClr val="tx1"/>
                </a:solidFill>
                <a:effectLst/>
                <a:latin typeface="Arial" pitchFamily="34" charset="0"/>
                <a:ea typeface="+mn-ea"/>
                <a:cs typeface="Arial" pitchFamily="34" charset="0"/>
              </a:rPr>
              <a:t>UDDI is an acronym for Universal Description, Discovery and Integration.</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UDDI is a XML based framework for describing, discovering and integrating web services.</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UDDI is a directory of web service interfaces described by WSDL, containing information about web services.</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There are three major roles within the web service architecture:</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Service Provider (Web service)</a:t>
            </a:r>
          </a:p>
          <a:p>
            <a:r>
              <a:rPr lang="en-US" sz="1000" b="0" i="0" kern="1200" dirty="0">
                <a:solidFill>
                  <a:schemeClr val="tx1"/>
                </a:solidFill>
                <a:effectLst/>
                <a:latin typeface="Arial" pitchFamily="34" charset="0"/>
                <a:ea typeface="+mn-ea"/>
                <a:cs typeface="Arial" pitchFamily="34" charset="0"/>
              </a:rPr>
              <a:t>This is the provider of the web service. The service provider implements the service and makes it available on the Internet.</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Service Requestor (Service client)</a:t>
            </a:r>
          </a:p>
          <a:p>
            <a:r>
              <a:rPr lang="en-US" sz="1000" b="0" i="0" kern="1200" dirty="0">
                <a:solidFill>
                  <a:schemeClr val="tx1"/>
                </a:solidFill>
                <a:effectLst/>
                <a:latin typeface="Arial" pitchFamily="34" charset="0"/>
                <a:ea typeface="+mn-ea"/>
                <a:cs typeface="Arial" pitchFamily="34" charset="0"/>
              </a:rPr>
              <a:t>This is any consumer of the web service. The requestor utilizes an existing web service by opening a network connection and sending an XML request.</a:t>
            </a:r>
          </a:p>
          <a:p>
            <a:endParaRPr lang="en-US" sz="1000" b="0" i="0" kern="1200" dirty="0">
              <a:solidFill>
                <a:schemeClr val="tx1"/>
              </a:solidFill>
              <a:effectLst/>
              <a:latin typeface="Arial" pitchFamily="34" charset="0"/>
              <a:ea typeface="+mn-ea"/>
              <a:cs typeface="Arial" pitchFamily="34" charset="0"/>
            </a:endParaRPr>
          </a:p>
          <a:p>
            <a:r>
              <a:rPr lang="en-US" sz="1000" b="0" i="0" kern="1200" dirty="0">
                <a:solidFill>
                  <a:schemeClr val="tx1"/>
                </a:solidFill>
                <a:effectLst/>
                <a:latin typeface="Arial" pitchFamily="34" charset="0"/>
                <a:ea typeface="+mn-ea"/>
                <a:cs typeface="Arial" pitchFamily="34" charset="0"/>
              </a:rPr>
              <a:t>Service Registry</a:t>
            </a:r>
          </a:p>
          <a:p>
            <a:r>
              <a:rPr lang="en-US" sz="1000" b="0" i="0" kern="1200" dirty="0">
                <a:solidFill>
                  <a:schemeClr val="tx1"/>
                </a:solidFill>
                <a:effectLst/>
                <a:latin typeface="Arial" pitchFamily="34" charset="0"/>
                <a:ea typeface="+mn-ea"/>
                <a:cs typeface="Arial" pitchFamily="34" charset="0"/>
              </a:rPr>
              <a:t>This is a logically centralized directory of services. The registry provides a central place where developers can publish new services or find existing ones. It therefore serves as a centralized clearing house for companies and their services.</a:t>
            </a:r>
          </a:p>
          <a:p>
            <a:endParaRPr lang="en-US" sz="1000" b="0" i="0" kern="1200" dirty="0">
              <a:solidFill>
                <a:schemeClr val="tx1"/>
              </a:solidFill>
              <a:effectLst/>
              <a:latin typeface="Arial" pitchFamily="34" charset="0"/>
              <a:ea typeface="+mn-ea"/>
              <a:cs typeface="Arial" pitchFamily="34" charset="0"/>
            </a:endParaRPr>
          </a:p>
          <a:p>
            <a:endParaRPr lang="en-US" dirty="0"/>
          </a:p>
        </p:txBody>
      </p:sp>
      <p:sp>
        <p:nvSpPr>
          <p:cNvPr id="5" name="Text Box 9"/>
          <p:cNvSpPr txBox="1">
            <a:spLocks noChangeArrowheads="1"/>
          </p:cNvSpPr>
          <p:nvPr/>
        </p:nvSpPr>
        <p:spPr bwMode="auto">
          <a:xfrm>
            <a:off x="142875" y="1133475"/>
            <a:ext cx="1600200" cy="553998"/>
          </a:xfrm>
          <a:prstGeom prst="rect">
            <a:avLst/>
          </a:prstGeom>
          <a:noFill/>
          <a:ln w="9525">
            <a:noFill/>
            <a:miter lim="800000"/>
            <a:headEnd/>
            <a:tailEnd/>
          </a:ln>
          <a:effectLst/>
        </p:spPr>
        <p:txBody>
          <a:bodyPr>
            <a:spAutoFit/>
          </a:bodyPr>
          <a:lstStyle/>
          <a:p>
            <a:pPr>
              <a:spcBef>
                <a:spcPct val="50000"/>
              </a:spcBef>
            </a:pPr>
            <a:r>
              <a:rPr lang="en-US" sz="1000" b="0" dirty="0">
                <a:latin typeface="Arial" pitchFamily="34" charset="0"/>
                <a:cs typeface="Arial" pitchFamily="34" charset="0"/>
              </a:rPr>
              <a:t>Slide explains regarding the basic web service architecture</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32.png"/><Relationship Id="rId5" Type="http://schemas.openxmlformats.org/officeDocument/2006/relationships/image" Target="../media/image29.png"/><Relationship Id="rId15" Type="http://schemas.openxmlformats.org/officeDocument/2006/relationships/image" Target="../media/image3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1.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2.svg"/><Relationship Id="rId2" Type="http://schemas.openxmlformats.org/officeDocument/2006/relationships/image" Target="../media/image43.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2.emf"/><Relationship Id="rId2" Type="http://schemas.openxmlformats.org/officeDocument/2006/relationships/tags" Target="../tags/tag8.xml"/><Relationship Id="rId1" Type="http://schemas.openxmlformats.org/officeDocument/2006/relationships/vmlDrawing" Target="../drawings/vmlDrawing3.vml"/><Relationship Id="rId6" Type="http://schemas.openxmlformats.org/officeDocument/2006/relationships/oleObject" Target="../embeddings/oleObject1.bin"/><Relationship Id="rId5" Type="http://schemas.openxmlformats.org/officeDocument/2006/relationships/slideMaster" Target="../slideMasters/slideMaster4.xml"/><Relationship Id="rId4" Type="http://schemas.openxmlformats.org/officeDocument/2006/relationships/tags" Target="../tags/tag10.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4.v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4.xml"/><Relationship Id="rId1" Type="http://schemas.openxmlformats.org/officeDocument/2006/relationships/tags" Target="../tags/tag1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4.xml"/><Relationship Id="rId1" Type="http://schemas.openxmlformats.org/officeDocument/2006/relationships/tags" Target="../tags/tag1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12.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3.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8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32.png"/><Relationship Id="rId5" Type="http://schemas.openxmlformats.org/officeDocument/2006/relationships/image" Target="../media/image29.png"/><Relationship Id="rId15" Type="http://schemas.openxmlformats.org/officeDocument/2006/relationships/image" Target="../media/image3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1.png"/><Relationship Id="rId14" Type="http://schemas.openxmlformats.org/officeDocument/2006/relationships/hyperlink" Target="http://www.capgemini.com/"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781615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6162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74700035"/>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881754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826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75484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117995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46543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99211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124154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81023523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18437160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68030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59463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1773026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3340040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470428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6467929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818685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1794586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8474301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3731239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5406367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00059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56281100"/>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7379657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01996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615320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602261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9250980"/>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2198151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0008498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14032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85987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9730927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906681547"/>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331285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914122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129840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7673952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3132206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786881827"/>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9292639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id="{46279687-00F0-4823-8159-585447C125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475174611"/>
      </p:ext>
    </p:extLst>
  </p:cSld>
  <p:clrMapOvr>
    <a:masterClrMapping/>
  </p:clrMapOvr>
  <p:hf sldNum="0" hdr="0" dt="0"/>
  <p:extLst mod="1">
    <p:ext uri="{DCECCB84-F9BA-43D5-87BE-67443E8EF086}">
      <p15:sldGuideLst xmlns:p15="http://schemas.microsoft.com/office/powerpoint/2012/main">
        <p15:guide id="3" pos="721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64231598"/>
      </p:ext>
    </p:extLst>
  </p:cSld>
  <p:clrMapOvr>
    <a:masterClrMapping/>
  </p:clrMapOvr>
  <p:hf sldNum="0" hdr="0" dt="0"/>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id="{829BBBD1-ECF6-4131-A3B0-11EFC39DB4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5960503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27535449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4531457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35508435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204371732"/>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3012"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7277259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44036" name="think-cell Slide" r:id="rId5" imgW="360" imgH="360" progId="">
                  <p:embed/>
                </p:oleObj>
              </mc:Choice>
              <mc:Fallback>
                <p:oleObj name="think-cell Slide" r:id="rId5" imgW="360" imgH="360" progId="">
                  <p:embed/>
                  <p:pic>
                    <p:nvPicPr>
                      <p:cNvPr id="3"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7437035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0431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2452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7083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0964"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118184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8286368"/>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4915338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987821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5109326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8645925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7773188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889459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525697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30689275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63073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41988" name="think-cell Slide" r:id="rId5" imgW="360" imgH="360" progId="">
                  <p:embed/>
                </p:oleObj>
              </mc:Choice>
              <mc:Fallback>
                <p:oleObj name="think-cell Slide" r:id="rId5" imgW="360" imgH="360" progId="">
                  <p:embed/>
                  <p:pic>
                    <p:nvPicPr>
                      <p:cNvPr id="3"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7969699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55089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46673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4990986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75306"/>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66037452"/>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885848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056963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28700550"/>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41721021"/>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07168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1228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3078654"/>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947892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0225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2.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1.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image" Target="../media/image1.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image" Target="../media/image2.sv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4.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image" Target="../media/image2.svg"/><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image" Target="../media/image1.png"/><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5.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92783067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807" r:id="rId5"/>
    <p:sldLayoutId id="2147483808" r:id="rId6"/>
    <p:sldLayoutId id="2147483809" r:id="rId7"/>
    <p:sldLayoutId id="2147483810" r:id="rId8"/>
    <p:sldLayoutId id="2147483811" r:id="rId9"/>
    <p:sldLayoutId id="2147483812" r:id="rId10"/>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76621572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36942487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43457864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497450966"/>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2947041"/>
            <a:ext cx="6003369" cy="720725"/>
          </a:xfrm>
        </p:spPr>
        <p:txBody>
          <a:bodyPr>
            <a:noAutofit/>
          </a:bodyPr>
          <a:lstStyle/>
          <a:p>
            <a:r>
              <a:rPr lang="en-US" sz="2800"/>
              <a:t>Introduction to Web Services</a:t>
            </a:r>
            <a:endParaRPr lang="en-US" sz="2800" dirty="0"/>
          </a:p>
        </p:txBody>
      </p:sp>
      <p:sp>
        <p:nvSpPr>
          <p:cNvPr id="12" name="Subtitle 11"/>
          <p:cNvSpPr>
            <a:spLocks noGrp="1"/>
          </p:cNvSpPr>
          <p:nvPr>
            <p:ph type="subTitle" idx="1"/>
          </p:nvPr>
        </p:nvSpPr>
        <p:spPr>
          <a:xfrm>
            <a:off x="305991" y="4145280"/>
            <a:ext cx="3725949" cy="1011243"/>
          </a:xfrm>
        </p:spPr>
        <p:txBody>
          <a:bodyPr>
            <a:normAutofit/>
          </a:bodyPr>
          <a:lstStyle/>
          <a:p>
            <a:r>
              <a:rPr lang="en-US" sz="1800" b="0" dirty="0"/>
              <a:t>Introduction to Web Services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48"/>
          <p:cNvGrpSpPr>
            <a:grpSpLocks/>
          </p:cNvGrpSpPr>
          <p:nvPr/>
        </p:nvGrpSpPr>
        <p:grpSpPr bwMode="auto">
          <a:xfrm>
            <a:off x="281353" y="1335086"/>
            <a:ext cx="8391591" cy="4984750"/>
            <a:chOff x="609600" y="1263650"/>
            <a:chExt cx="8229600" cy="4984750"/>
          </a:xfrm>
        </p:grpSpPr>
        <p:sp>
          <p:nvSpPr>
            <p:cNvPr id="10" name="Rectangle 9"/>
            <p:cNvSpPr/>
            <p:nvPr/>
          </p:nvSpPr>
          <p:spPr>
            <a:xfrm>
              <a:off x="3469191" y="1263650"/>
              <a:ext cx="5334000" cy="1828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b="1" dirty="0">
                  <a:solidFill>
                    <a:schemeClr val="tx1"/>
                  </a:solidFill>
                </a:rPr>
                <a:t>Restaurant</a:t>
              </a:r>
            </a:p>
          </p:txBody>
        </p:sp>
        <p:sp>
          <p:nvSpPr>
            <p:cNvPr id="11" name="Flowchart: Magnetic Disk 10"/>
            <p:cNvSpPr/>
            <p:nvPr/>
          </p:nvSpPr>
          <p:spPr>
            <a:xfrm>
              <a:off x="4114800" y="4343400"/>
              <a:ext cx="1600200" cy="1905000"/>
            </a:xfrm>
            <a:prstGeom prst="flowChartMagneticDisk">
              <a:avLst/>
            </a:prstGeom>
            <a:solidFill>
              <a:srgbClr val="CDEA2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Yellow Pages</a:t>
              </a:r>
            </a:p>
          </p:txBody>
        </p:sp>
        <p:cxnSp>
          <p:nvCxnSpPr>
            <p:cNvPr id="12" name="Elbow Connector 11"/>
            <p:cNvCxnSpPr>
              <a:endCxn id="11" idx="2"/>
            </p:cNvCxnSpPr>
            <p:nvPr/>
          </p:nvCxnSpPr>
          <p:spPr>
            <a:xfrm>
              <a:off x="990600" y="3733800"/>
              <a:ext cx="3124200" cy="1562100"/>
            </a:xfrm>
            <a:prstGeom prst="bentConnector3">
              <a:avLst>
                <a:gd name="adj1" fmla="val 662"/>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a:endCxn id="11" idx="4"/>
            </p:cNvCxnSpPr>
            <p:nvPr/>
          </p:nvCxnSpPr>
          <p:spPr>
            <a:xfrm rot="10800000" flipV="1">
              <a:off x="5715000" y="2514600"/>
              <a:ext cx="3124200" cy="2781300"/>
            </a:xfrm>
            <a:prstGeom prst="bentConnector3">
              <a:avLst>
                <a:gd name="adj1" fmla="val -5610"/>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75"/>
            <p:cNvSpPr txBox="1">
              <a:spLocks noChangeArrowheads="1"/>
            </p:cNvSpPr>
            <p:nvPr/>
          </p:nvSpPr>
          <p:spPr bwMode="auto">
            <a:xfrm>
              <a:off x="1676400" y="5334000"/>
              <a:ext cx="1679306" cy="307777"/>
            </a:xfrm>
            <a:prstGeom prst="rect">
              <a:avLst/>
            </a:prstGeom>
            <a:noFill/>
            <a:ln w="9525">
              <a:noFill/>
              <a:miter lim="800000"/>
              <a:headEnd/>
              <a:tailEnd/>
            </a:ln>
          </p:spPr>
          <p:txBody>
            <a:bodyPr wrap="none" lIns="0">
              <a:spAutoFit/>
            </a:bodyPr>
            <a:lstStyle/>
            <a:p>
              <a:r>
                <a:rPr lang="en-US" sz="1400" b="1"/>
                <a:t>Language = English</a:t>
              </a:r>
            </a:p>
          </p:txBody>
        </p:sp>
        <p:sp>
          <p:nvSpPr>
            <p:cNvPr id="15" name="TextBox 78"/>
            <p:cNvSpPr txBox="1">
              <a:spLocks noChangeArrowheads="1"/>
            </p:cNvSpPr>
            <p:nvPr/>
          </p:nvSpPr>
          <p:spPr bwMode="auto">
            <a:xfrm>
              <a:off x="6248400" y="5029200"/>
              <a:ext cx="2590800" cy="307777"/>
            </a:xfrm>
            <a:prstGeom prst="rect">
              <a:avLst/>
            </a:prstGeom>
            <a:noFill/>
            <a:ln w="9525">
              <a:noFill/>
              <a:miter lim="800000"/>
              <a:headEnd/>
              <a:tailEnd/>
            </a:ln>
          </p:spPr>
          <p:txBody>
            <a:bodyPr lIns="0">
              <a:spAutoFit/>
            </a:bodyPr>
            <a:lstStyle/>
            <a:p>
              <a:pPr marL="342900" indent="-342900"/>
              <a:r>
                <a:rPr lang="en-US" sz="1400" b="1"/>
                <a:t>1) Register restaurant details</a:t>
              </a:r>
            </a:p>
          </p:txBody>
        </p:sp>
        <p:sp>
          <p:nvSpPr>
            <p:cNvPr id="16" name="TextBox 79"/>
            <p:cNvSpPr txBox="1">
              <a:spLocks noChangeArrowheads="1"/>
            </p:cNvSpPr>
            <p:nvPr/>
          </p:nvSpPr>
          <p:spPr bwMode="auto">
            <a:xfrm>
              <a:off x="1371600" y="5029200"/>
              <a:ext cx="2438400" cy="307777"/>
            </a:xfrm>
            <a:prstGeom prst="rect">
              <a:avLst/>
            </a:prstGeom>
            <a:noFill/>
            <a:ln w="9525">
              <a:noFill/>
              <a:miter lim="800000"/>
              <a:headEnd/>
              <a:tailEnd/>
            </a:ln>
          </p:spPr>
          <p:txBody>
            <a:bodyPr lIns="0">
              <a:spAutoFit/>
            </a:bodyPr>
            <a:lstStyle/>
            <a:p>
              <a:r>
                <a:rPr lang="en-US" sz="1400" b="1"/>
                <a:t>2) Search for a restaurant</a:t>
              </a:r>
            </a:p>
          </p:txBody>
        </p:sp>
        <p:sp>
          <p:nvSpPr>
            <p:cNvPr id="17" name="TextBox 24"/>
            <p:cNvSpPr txBox="1">
              <a:spLocks noChangeArrowheads="1"/>
            </p:cNvSpPr>
            <p:nvPr/>
          </p:nvSpPr>
          <p:spPr bwMode="auto">
            <a:xfrm>
              <a:off x="6553200" y="5334000"/>
              <a:ext cx="1679306" cy="307777"/>
            </a:xfrm>
            <a:prstGeom prst="rect">
              <a:avLst/>
            </a:prstGeom>
            <a:noFill/>
            <a:ln w="9525">
              <a:noFill/>
              <a:miter lim="800000"/>
              <a:headEnd/>
              <a:tailEnd/>
            </a:ln>
          </p:spPr>
          <p:txBody>
            <a:bodyPr wrap="none" lIns="0">
              <a:spAutoFit/>
            </a:bodyPr>
            <a:lstStyle/>
            <a:p>
              <a:r>
                <a:rPr lang="en-US" sz="1400" b="1"/>
                <a:t>Language = English</a:t>
              </a:r>
            </a:p>
          </p:txBody>
        </p:sp>
        <p:grpSp>
          <p:nvGrpSpPr>
            <p:cNvPr id="18" name="Group 47"/>
            <p:cNvGrpSpPr>
              <a:grpSpLocks/>
            </p:cNvGrpSpPr>
            <p:nvPr/>
          </p:nvGrpSpPr>
          <p:grpSpPr bwMode="auto">
            <a:xfrm>
              <a:off x="609600" y="1981200"/>
              <a:ext cx="838200" cy="1676400"/>
              <a:chOff x="1447800" y="1295400"/>
              <a:chExt cx="838200" cy="1295400"/>
            </a:xfrm>
          </p:grpSpPr>
          <p:sp>
            <p:nvSpPr>
              <p:cNvPr id="46" name="Smiley Face 45"/>
              <p:cNvSpPr/>
              <p:nvPr/>
            </p:nvSpPr>
            <p:spPr>
              <a:xfrm>
                <a:off x="1600200" y="1295400"/>
                <a:ext cx="533400" cy="304223"/>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7" name="Straight Connector 46"/>
              <p:cNvCxnSpPr>
                <a:stCxn id="46" idx="4"/>
              </p:cNvCxnSpPr>
              <p:nvPr/>
            </p:nvCxnSpPr>
            <p:spPr>
              <a:xfrm rot="16200000" flipH="1">
                <a:off x="1390361" y="2076161"/>
                <a:ext cx="991177" cy="381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0800000" flipV="1">
                <a:off x="1447800" y="1829017"/>
                <a:ext cx="457200" cy="152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828800" y="1829017"/>
                <a:ext cx="457200" cy="152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0800000" flipV="1">
                <a:off x="1600200" y="2362633"/>
                <a:ext cx="304800" cy="152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905000" y="2362633"/>
                <a:ext cx="304800" cy="152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49"/>
            <p:cNvGrpSpPr>
              <a:grpSpLocks/>
            </p:cNvGrpSpPr>
            <p:nvPr/>
          </p:nvGrpSpPr>
          <p:grpSpPr bwMode="auto">
            <a:xfrm>
              <a:off x="5867400" y="2209800"/>
              <a:ext cx="457200" cy="838200"/>
              <a:chOff x="1447800" y="1295400"/>
              <a:chExt cx="838200" cy="1295400"/>
            </a:xfrm>
          </p:grpSpPr>
          <p:sp>
            <p:nvSpPr>
              <p:cNvPr id="40" name="Smiley Face 39"/>
              <p:cNvSpPr/>
              <p:nvPr/>
            </p:nvSpPr>
            <p:spPr>
              <a:xfrm>
                <a:off x="1599142" y="1295400"/>
                <a:ext cx="535517" cy="304223"/>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1" name="Straight Connector 40"/>
              <p:cNvCxnSpPr>
                <a:stCxn id="40" idx="4"/>
              </p:cNvCxnSpPr>
              <p:nvPr/>
            </p:nvCxnSpPr>
            <p:spPr>
              <a:xfrm rot="16200000" flipH="1">
                <a:off x="1390230" y="2076293"/>
                <a:ext cx="991177" cy="378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0800000" flipV="1">
                <a:off x="1447800" y="1827791"/>
                <a:ext cx="456936" cy="1545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829066" y="1827791"/>
                <a:ext cx="456935" cy="1545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1599142" y="2362634"/>
                <a:ext cx="305595" cy="152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904736" y="2362634"/>
                <a:ext cx="305593" cy="152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Folded Corner 19"/>
            <p:cNvSpPr/>
            <p:nvPr/>
          </p:nvSpPr>
          <p:spPr>
            <a:xfrm>
              <a:off x="3733800" y="2097088"/>
              <a:ext cx="685800" cy="8382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800" dirty="0"/>
                <a:t>------------------------------------------------------------------------------------------</a:t>
              </a:r>
            </a:p>
          </p:txBody>
        </p:sp>
        <p:sp>
          <p:nvSpPr>
            <p:cNvPr id="21" name="TextBox 59"/>
            <p:cNvSpPr txBox="1">
              <a:spLocks noChangeArrowheads="1"/>
            </p:cNvSpPr>
            <p:nvPr/>
          </p:nvSpPr>
          <p:spPr bwMode="auto">
            <a:xfrm>
              <a:off x="3657601" y="1752600"/>
              <a:ext cx="761999" cy="307777"/>
            </a:xfrm>
            <a:prstGeom prst="rect">
              <a:avLst/>
            </a:prstGeom>
            <a:noFill/>
            <a:ln w="9525">
              <a:noFill/>
              <a:miter lim="800000"/>
              <a:headEnd/>
              <a:tailEnd/>
            </a:ln>
          </p:spPr>
          <p:txBody>
            <a:bodyPr wrap="square">
              <a:spAutoFit/>
            </a:bodyPr>
            <a:lstStyle/>
            <a:p>
              <a:r>
                <a:rPr lang="en-US" sz="1400" b="1" dirty="0"/>
                <a:t>Menu</a:t>
              </a:r>
            </a:p>
          </p:txBody>
        </p:sp>
        <p:sp>
          <p:nvSpPr>
            <p:cNvPr id="22" name="TextBox 60"/>
            <p:cNvSpPr txBox="1">
              <a:spLocks noChangeArrowheads="1"/>
            </p:cNvSpPr>
            <p:nvPr/>
          </p:nvSpPr>
          <p:spPr bwMode="auto">
            <a:xfrm>
              <a:off x="5715000" y="1752600"/>
              <a:ext cx="838200" cy="307777"/>
            </a:xfrm>
            <a:prstGeom prst="rect">
              <a:avLst/>
            </a:prstGeom>
            <a:noFill/>
            <a:ln w="9525">
              <a:noFill/>
              <a:miter lim="800000"/>
              <a:headEnd/>
              <a:tailEnd/>
            </a:ln>
          </p:spPr>
          <p:txBody>
            <a:bodyPr>
              <a:spAutoFit/>
            </a:bodyPr>
            <a:lstStyle/>
            <a:p>
              <a:r>
                <a:rPr lang="en-US" sz="1400" b="1" dirty="0"/>
                <a:t>Waiter</a:t>
              </a:r>
            </a:p>
          </p:txBody>
        </p:sp>
        <p:sp>
          <p:nvSpPr>
            <p:cNvPr id="23" name="TextBox 61"/>
            <p:cNvSpPr txBox="1">
              <a:spLocks noChangeArrowheads="1"/>
            </p:cNvSpPr>
            <p:nvPr/>
          </p:nvSpPr>
          <p:spPr bwMode="auto">
            <a:xfrm>
              <a:off x="7620000" y="1752600"/>
              <a:ext cx="631904" cy="307777"/>
            </a:xfrm>
            <a:prstGeom prst="rect">
              <a:avLst/>
            </a:prstGeom>
            <a:noFill/>
            <a:ln w="9525">
              <a:noFill/>
              <a:miter lim="800000"/>
              <a:headEnd/>
              <a:tailEnd/>
            </a:ln>
          </p:spPr>
          <p:txBody>
            <a:bodyPr>
              <a:spAutoFit/>
            </a:bodyPr>
            <a:lstStyle/>
            <a:p>
              <a:r>
                <a:rPr lang="en-US" sz="1400" b="1" dirty="0"/>
                <a:t>Chef</a:t>
              </a:r>
            </a:p>
          </p:txBody>
        </p:sp>
        <p:sp>
          <p:nvSpPr>
            <p:cNvPr id="24" name="TextBox 64"/>
            <p:cNvSpPr txBox="1">
              <a:spLocks noChangeArrowheads="1"/>
            </p:cNvSpPr>
            <p:nvPr/>
          </p:nvSpPr>
          <p:spPr bwMode="auto">
            <a:xfrm>
              <a:off x="1905000" y="1981200"/>
              <a:ext cx="1031693" cy="523220"/>
            </a:xfrm>
            <a:prstGeom prst="rect">
              <a:avLst/>
            </a:prstGeom>
            <a:noFill/>
            <a:ln w="9525">
              <a:noFill/>
              <a:miter lim="800000"/>
              <a:headEnd/>
              <a:tailEnd/>
            </a:ln>
          </p:spPr>
          <p:txBody>
            <a:bodyPr lIns="0">
              <a:spAutoFit/>
            </a:bodyPr>
            <a:lstStyle/>
            <a:p>
              <a:r>
                <a:rPr lang="en-US" sz="1400" b="1" dirty="0"/>
                <a:t>3) Look for</a:t>
              </a:r>
            </a:p>
            <a:p>
              <a:r>
                <a:rPr lang="en-US" sz="1400" b="1" dirty="0"/>
                <a:t>description</a:t>
              </a:r>
            </a:p>
          </p:txBody>
        </p:sp>
        <p:sp>
          <p:nvSpPr>
            <p:cNvPr id="25" name="TextBox 72"/>
            <p:cNvSpPr txBox="1">
              <a:spLocks noChangeArrowheads="1"/>
            </p:cNvSpPr>
            <p:nvPr/>
          </p:nvSpPr>
          <p:spPr bwMode="auto">
            <a:xfrm>
              <a:off x="1600200" y="2514600"/>
              <a:ext cx="1679306" cy="307777"/>
            </a:xfrm>
            <a:prstGeom prst="rect">
              <a:avLst/>
            </a:prstGeom>
            <a:noFill/>
            <a:ln w="9525">
              <a:noFill/>
              <a:miter lim="800000"/>
              <a:headEnd/>
              <a:tailEnd/>
            </a:ln>
          </p:spPr>
          <p:txBody>
            <a:bodyPr lIns="0">
              <a:spAutoFit/>
            </a:bodyPr>
            <a:lstStyle/>
            <a:p>
              <a:r>
                <a:rPr lang="en-US" sz="1400" b="1" dirty="0"/>
                <a:t>Language = English</a:t>
              </a:r>
            </a:p>
          </p:txBody>
        </p:sp>
        <p:cxnSp>
          <p:nvCxnSpPr>
            <p:cNvPr id="26" name="Straight Connector 25"/>
            <p:cNvCxnSpPr/>
            <p:nvPr/>
          </p:nvCxnSpPr>
          <p:spPr>
            <a:xfrm>
              <a:off x="1219200" y="4191000"/>
              <a:ext cx="4876800" cy="158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107"/>
            <p:cNvSpPr txBox="1">
              <a:spLocks noChangeArrowheads="1"/>
            </p:cNvSpPr>
            <p:nvPr/>
          </p:nvSpPr>
          <p:spPr bwMode="auto">
            <a:xfrm>
              <a:off x="2286000" y="4191000"/>
              <a:ext cx="1679306" cy="307777"/>
            </a:xfrm>
            <a:prstGeom prst="rect">
              <a:avLst/>
            </a:prstGeom>
            <a:noFill/>
            <a:ln w="9525">
              <a:noFill/>
              <a:miter lim="800000"/>
              <a:headEnd/>
              <a:tailEnd/>
            </a:ln>
          </p:spPr>
          <p:txBody>
            <a:bodyPr wrap="none" lIns="0">
              <a:spAutoFit/>
            </a:bodyPr>
            <a:lstStyle/>
            <a:p>
              <a:r>
                <a:rPr lang="en-US" sz="1400" b="1"/>
                <a:t>Language = English</a:t>
              </a:r>
            </a:p>
          </p:txBody>
        </p:sp>
        <p:sp>
          <p:nvSpPr>
            <p:cNvPr id="28" name="TextBox 108"/>
            <p:cNvSpPr txBox="1">
              <a:spLocks noChangeArrowheads="1"/>
            </p:cNvSpPr>
            <p:nvPr/>
          </p:nvSpPr>
          <p:spPr bwMode="auto">
            <a:xfrm>
              <a:off x="2286000" y="3886200"/>
              <a:ext cx="1852319" cy="307777"/>
            </a:xfrm>
            <a:prstGeom prst="rect">
              <a:avLst/>
            </a:prstGeom>
            <a:noFill/>
            <a:ln w="9525">
              <a:noFill/>
              <a:miter lim="800000"/>
              <a:headEnd/>
              <a:tailEnd/>
            </a:ln>
          </p:spPr>
          <p:txBody>
            <a:bodyPr lIns="0">
              <a:spAutoFit/>
            </a:bodyPr>
            <a:lstStyle/>
            <a:p>
              <a:r>
                <a:rPr lang="en-US" sz="1400" b="1"/>
                <a:t>4) Place order</a:t>
              </a:r>
            </a:p>
          </p:txBody>
        </p:sp>
        <p:cxnSp>
          <p:nvCxnSpPr>
            <p:cNvPr id="29" name="Straight Arrow Connector 28"/>
            <p:cNvCxnSpPr/>
            <p:nvPr/>
          </p:nvCxnSpPr>
          <p:spPr>
            <a:xfrm>
              <a:off x="6400800" y="2590800"/>
              <a:ext cx="1219200" cy="1588"/>
            </a:xfrm>
            <a:prstGeom prst="straightConnector1">
              <a:avLst/>
            </a:prstGeom>
            <a:ln w="317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0" name="Group 111"/>
            <p:cNvGrpSpPr>
              <a:grpSpLocks/>
            </p:cNvGrpSpPr>
            <p:nvPr/>
          </p:nvGrpSpPr>
          <p:grpSpPr bwMode="auto">
            <a:xfrm>
              <a:off x="7696200" y="2209800"/>
              <a:ext cx="457200" cy="838200"/>
              <a:chOff x="1447800" y="1295400"/>
              <a:chExt cx="838200" cy="1295400"/>
            </a:xfrm>
          </p:grpSpPr>
          <p:sp>
            <p:nvSpPr>
              <p:cNvPr id="34" name="Smiley Face 33"/>
              <p:cNvSpPr/>
              <p:nvPr/>
            </p:nvSpPr>
            <p:spPr>
              <a:xfrm>
                <a:off x="1599142" y="1295400"/>
                <a:ext cx="535517" cy="304223"/>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5" name="Straight Connector 34"/>
              <p:cNvCxnSpPr>
                <a:stCxn id="34" idx="4"/>
              </p:cNvCxnSpPr>
              <p:nvPr/>
            </p:nvCxnSpPr>
            <p:spPr>
              <a:xfrm rot="16200000" flipH="1">
                <a:off x="1390230" y="2076293"/>
                <a:ext cx="991177" cy="378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0800000" flipV="1">
                <a:off x="1447800" y="1827791"/>
                <a:ext cx="456936" cy="1545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829066" y="1827791"/>
                <a:ext cx="456935" cy="1545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0800000" flipV="1">
                <a:off x="1599142" y="2362634"/>
                <a:ext cx="305595" cy="152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904736" y="2362634"/>
                <a:ext cx="305593" cy="152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p:cNvCxnSpPr/>
            <p:nvPr/>
          </p:nvCxnSpPr>
          <p:spPr>
            <a:xfrm rot="10800000">
              <a:off x="1371599" y="3732212"/>
              <a:ext cx="3886200" cy="158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144"/>
            <p:cNvSpPr txBox="1">
              <a:spLocks noChangeArrowheads="1"/>
            </p:cNvSpPr>
            <p:nvPr/>
          </p:nvSpPr>
          <p:spPr bwMode="auto">
            <a:xfrm>
              <a:off x="1828800" y="3124200"/>
              <a:ext cx="1852319" cy="307777"/>
            </a:xfrm>
            <a:prstGeom prst="rect">
              <a:avLst/>
            </a:prstGeom>
            <a:noFill/>
            <a:ln w="9525">
              <a:noFill/>
              <a:miter lim="800000"/>
              <a:headEnd/>
              <a:tailEnd/>
            </a:ln>
          </p:spPr>
          <p:txBody>
            <a:bodyPr lIns="0">
              <a:spAutoFit/>
            </a:bodyPr>
            <a:lstStyle/>
            <a:p>
              <a:r>
                <a:rPr lang="en-US" sz="1400" b="1"/>
                <a:t> 5) Food </a:t>
              </a:r>
            </a:p>
          </p:txBody>
        </p:sp>
        <p:cxnSp>
          <p:nvCxnSpPr>
            <p:cNvPr id="33" name="Straight Arrow Connector 32"/>
            <p:cNvCxnSpPr/>
            <p:nvPr/>
          </p:nvCxnSpPr>
          <p:spPr>
            <a:xfrm>
              <a:off x="1371600" y="2514600"/>
              <a:ext cx="2057400" cy="158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52" name="Straight Arrow Connector 51"/>
          <p:cNvCxnSpPr/>
          <p:nvPr/>
        </p:nvCxnSpPr>
        <p:spPr>
          <a:xfrm rot="5400000" flipH="1" flipV="1">
            <a:off x="5406947" y="3727570"/>
            <a:ext cx="990600" cy="2931"/>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4681141" y="3496528"/>
            <a:ext cx="684212" cy="146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idx="4294967295"/>
          </p:nvPr>
        </p:nvSpPr>
        <p:spPr>
          <a:xfrm>
            <a:off x="141719" y="473073"/>
            <a:ext cx="8531225" cy="855663"/>
          </a:xfrm>
        </p:spPr>
        <p:txBody>
          <a:bodyPr/>
          <a:lstStyle/>
          <a:p>
            <a:r>
              <a:rPr lang="en-US" sz="1200" dirty="0"/>
              <a:t>1.1.2: Working </a:t>
            </a:r>
            <a:br>
              <a:rPr lang="en-US" dirty="0"/>
            </a:br>
            <a:r>
              <a:rPr lang="en-US" dirty="0"/>
              <a:t>How do Web services work [Ordering in restaurant]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69610" y="439739"/>
            <a:ext cx="8531225" cy="855663"/>
          </a:xfrm>
        </p:spPr>
        <p:txBody>
          <a:bodyPr/>
          <a:lstStyle/>
          <a:p>
            <a:r>
              <a:rPr lang="en-US" sz="1200" dirty="0"/>
              <a:t>1.1.2: Working </a:t>
            </a:r>
            <a:br>
              <a:rPr lang="en-US" dirty="0"/>
            </a:br>
            <a:r>
              <a:rPr lang="en-US" dirty="0"/>
              <a:t>How do Web services work</a:t>
            </a:r>
            <a:endParaRPr lang="en-US" sz="2400" dirty="0"/>
          </a:p>
        </p:txBody>
      </p:sp>
      <p:grpSp>
        <p:nvGrpSpPr>
          <p:cNvPr id="116" name="Group 85"/>
          <p:cNvGrpSpPr>
            <a:grpSpLocks/>
          </p:cNvGrpSpPr>
          <p:nvPr/>
        </p:nvGrpSpPr>
        <p:grpSpPr bwMode="auto">
          <a:xfrm>
            <a:off x="862571" y="1697378"/>
            <a:ext cx="7244862" cy="4572000"/>
            <a:chOff x="914400" y="1676400"/>
            <a:chExt cx="7848600" cy="4572000"/>
          </a:xfrm>
        </p:grpSpPr>
        <p:grpSp>
          <p:nvGrpSpPr>
            <p:cNvPr id="117" name="Group 84"/>
            <p:cNvGrpSpPr>
              <a:grpSpLocks/>
            </p:cNvGrpSpPr>
            <p:nvPr/>
          </p:nvGrpSpPr>
          <p:grpSpPr bwMode="auto">
            <a:xfrm>
              <a:off x="914400" y="1676400"/>
              <a:ext cx="7848600" cy="4572000"/>
              <a:chOff x="914400" y="1676400"/>
              <a:chExt cx="7848600" cy="4572000"/>
            </a:xfrm>
          </p:grpSpPr>
          <p:sp>
            <p:nvSpPr>
              <p:cNvPr id="130" name="Rectangle 129"/>
              <p:cNvSpPr/>
              <p:nvPr/>
            </p:nvSpPr>
            <p:spPr>
              <a:xfrm>
                <a:off x="914400" y="1676400"/>
                <a:ext cx="26670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b="1" dirty="0"/>
                  <a:t>Web Service requestor</a:t>
                </a:r>
              </a:p>
            </p:txBody>
          </p:sp>
          <p:sp>
            <p:nvSpPr>
              <p:cNvPr id="131" name="Rectangle 130"/>
              <p:cNvSpPr/>
              <p:nvPr/>
            </p:nvSpPr>
            <p:spPr>
              <a:xfrm>
                <a:off x="6096000" y="1676400"/>
                <a:ext cx="26670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b="1" dirty="0"/>
                  <a:t>Web service provider</a:t>
                </a:r>
              </a:p>
            </p:txBody>
          </p:sp>
          <p:sp>
            <p:nvSpPr>
              <p:cNvPr id="132" name="Rectangle 131"/>
              <p:cNvSpPr/>
              <p:nvPr/>
            </p:nvSpPr>
            <p:spPr>
              <a:xfrm>
                <a:off x="1409700" y="2382253"/>
                <a:ext cx="1676400" cy="7620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t>Business partner or other system</a:t>
                </a:r>
              </a:p>
            </p:txBody>
          </p:sp>
          <p:sp>
            <p:nvSpPr>
              <p:cNvPr id="133" name="Rectangle 132"/>
              <p:cNvSpPr/>
              <p:nvPr/>
            </p:nvSpPr>
            <p:spPr>
              <a:xfrm>
                <a:off x="6324600" y="2441377"/>
                <a:ext cx="1066801" cy="4572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t>Servlet</a:t>
                </a:r>
              </a:p>
            </p:txBody>
          </p:sp>
          <p:sp>
            <p:nvSpPr>
              <p:cNvPr id="134" name="Rectangle 133"/>
              <p:cNvSpPr/>
              <p:nvPr/>
            </p:nvSpPr>
            <p:spPr>
              <a:xfrm>
                <a:off x="7086600" y="3042956"/>
                <a:ext cx="1066801" cy="4572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t>WSDL</a:t>
                </a:r>
              </a:p>
            </p:txBody>
          </p:sp>
          <p:sp>
            <p:nvSpPr>
              <p:cNvPr id="135" name="Rectangle 134"/>
              <p:cNvSpPr/>
              <p:nvPr/>
            </p:nvSpPr>
            <p:spPr>
              <a:xfrm>
                <a:off x="7543366" y="2441377"/>
                <a:ext cx="1066801" cy="4572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t>JAXR</a:t>
                </a:r>
              </a:p>
            </p:txBody>
          </p:sp>
          <p:sp>
            <p:nvSpPr>
              <p:cNvPr id="136" name="Flowchart: Magnetic Disk 135"/>
              <p:cNvSpPr/>
              <p:nvPr/>
            </p:nvSpPr>
            <p:spPr>
              <a:xfrm>
                <a:off x="4114800" y="4343400"/>
                <a:ext cx="1600200" cy="1905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UDDI registry</a:t>
                </a:r>
              </a:p>
            </p:txBody>
          </p:sp>
        </p:grpSp>
        <p:cxnSp>
          <p:nvCxnSpPr>
            <p:cNvPr id="118" name="Elbow Connector 117"/>
            <p:cNvCxnSpPr>
              <a:stCxn id="132" idx="2"/>
              <a:endCxn id="136" idx="2"/>
            </p:cNvCxnSpPr>
            <p:nvPr/>
          </p:nvCxnSpPr>
          <p:spPr>
            <a:xfrm rot="16200000" flipH="1">
              <a:off x="2105527" y="3286625"/>
              <a:ext cx="2151647" cy="1866901"/>
            </a:xfrm>
            <a:prstGeom prst="bentConnector2">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Elbow Connector 118"/>
            <p:cNvCxnSpPr/>
            <p:nvPr/>
          </p:nvCxnSpPr>
          <p:spPr>
            <a:xfrm>
              <a:off x="2522621" y="3200400"/>
              <a:ext cx="5105400" cy="457200"/>
            </a:xfrm>
            <a:prstGeom prst="bentConnector4">
              <a:avLst>
                <a:gd name="adj1" fmla="val 340"/>
                <a:gd name="adj2" fmla="val 212857"/>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135" idx="3"/>
              <a:endCxn id="136" idx="4"/>
            </p:cNvCxnSpPr>
            <p:nvPr/>
          </p:nvCxnSpPr>
          <p:spPr>
            <a:xfrm flipH="1">
              <a:off x="5715001" y="2669977"/>
              <a:ext cx="2895166" cy="2625923"/>
            </a:xfrm>
            <a:prstGeom prst="bentConnector3">
              <a:avLst>
                <a:gd name="adj1" fmla="val -8554"/>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 name="TextBox 71"/>
            <p:cNvSpPr txBox="1">
              <a:spLocks noChangeArrowheads="1"/>
            </p:cNvSpPr>
            <p:nvPr/>
          </p:nvSpPr>
          <p:spPr bwMode="auto">
            <a:xfrm>
              <a:off x="4343400" y="3684593"/>
              <a:ext cx="1179169" cy="307777"/>
            </a:xfrm>
            <a:prstGeom prst="rect">
              <a:avLst/>
            </a:prstGeom>
            <a:noFill/>
            <a:ln w="9525">
              <a:noFill/>
              <a:miter lim="800000"/>
              <a:headEnd/>
              <a:tailEnd/>
            </a:ln>
          </p:spPr>
          <p:txBody>
            <a:bodyPr wrap="none" lIns="0">
              <a:spAutoFit/>
            </a:bodyPr>
            <a:lstStyle/>
            <a:p>
              <a:r>
                <a:rPr lang="en-US" sz="1400" b="1" dirty="0"/>
                <a:t>Soap request</a:t>
              </a:r>
            </a:p>
          </p:txBody>
        </p:sp>
        <p:sp>
          <p:nvSpPr>
            <p:cNvPr id="123" name="TextBox 75"/>
            <p:cNvSpPr txBox="1">
              <a:spLocks noChangeArrowheads="1"/>
            </p:cNvSpPr>
            <p:nvPr/>
          </p:nvSpPr>
          <p:spPr bwMode="auto">
            <a:xfrm>
              <a:off x="2438400" y="5410200"/>
              <a:ext cx="1179169" cy="307777"/>
            </a:xfrm>
            <a:prstGeom prst="rect">
              <a:avLst/>
            </a:prstGeom>
            <a:noFill/>
            <a:ln w="9525">
              <a:noFill/>
              <a:miter lim="800000"/>
              <a:headEnd/>
              <a:tailEnd/>
            </a:ln>
          </p:spPr>
          <p:txBody>
            <a:bodyPr wrap="none" lIns="0">
              <a:spAutoFit/>
            </a:bodyPr>
            <a:lstStyle/>
            <a:p>
              <a:r>
                <a:rPr lang="en-US" sz="1400" b="1"/>
                <a:t>Soap request</a:t>
              </a:r>
            </a:p>
          </p:txBody>
        </p:sp>
        <p:sp>
          <p:nvSpPr>
            <p:cNvPr id="124" name="TextBox 76"/>
            <p:cNvSpPr txBox="1">
              <a:spLocks noChangeArrowheads="1"/>
            </p:cNvSpPr>
            <p:nvPr/>
          </p:nvSpPr>
          <p:spPr bwMode="auto">
            <a:xfrm>
              <a:off x="6705600" y="5410200"/>
              <a:ext cx="1179169" cy="307777"/>
            </a:xfrm>
            <a:prstGeom prst="rect">
              <a:avLst/>
            </a:prstGeom>
            <a:noFill/>
            <a:ln w="9525">
              <a:noFill/>
              <a:miter lim="800000"/>
              <a:headEnd/>
              <a:tailEnd/>
            </a:ln>
          </p:spPr>
          <p:txBody>
            <a:bodyPr wrap="none" lIns="0">
              <a:spAutoFit/>
            </a:bodyPr>
            <a:lstStyle/>
            <a:p>
              <a:r>
                <a:rPr lang="en-US" sz="1400" b="1"/>
                <a:t>Soap request</a:t>
              </a:r>
            </a:p>
          </p:txBody>
        </p:sp>
        <p:sp>
          <p:nvSpPr>
            <p:cNvPr id="125" name="TextBox 77"/>
            <p:cNvSpPr txBox="1">
              <a:spLocks noChangeArrowheads="1"/>
            </p:cNvSpPr>
            <p:nvPr/>
          </p:nvSpPr>
          <p:spPr bwMode="auto">
            <a:xfrm>
              <a:off x="4303521" y="2455476"/>
              <a:ext cx="1179169" cy="307777"/>
            </a:xfrm>
            <a:prstGeom prst="rect">
              <a:avLst/>
            </a:prstGeom>
            <a:noFill/>
            <a:ln w="9525">
              <a:noFill/>
              <a:miter lim="800000"/>
              <a:headEnd/>
              <a:tailEnd/>
            </a:ln>
          </p:spPr>
          <p:txBody>
            <a:bodyPr wrap="none" lIns="0">
              <a:spAutoFit/>
            </a:bodyPr>
            <a:lstStyle/>
            <a:p>
              <a:r>
                <a:rPr lang="en-US" sz="1400" b="1" dirty="0"/>
                <a:t>Soap request</a:t>
              </a:r>
            </a:p>
          </p:txBody>
        </p:sp>
        <p:sp>
          <p:nvSpPr>
            <p:cNvPr id="126" name="TextBox 78"/>
            <p:cNvSpPr txBox="1">
              <a:spLocks noChangeArrowheads="1"/>
            </p:cNvSpPr>
            <p:nvPr/>
          </p:nvSpPr>
          <p:spPr bwMode="auto">
            <a:xfrm>
              <a:off x="6553199" y="4953000"/>
              <a:ext cx="1980334" cy="307777"/>
            </a:xfrm>
            <a:prstGeom prst="rect">
              <a:avLst/>
            </a:prstGeom>
            <a:noFill/>
            <a:ln w="9525">
              <a:noFill/>
              <a:miter lim="800000"/>
              <a:headEnd/>
              <a:tailEnd/>
            </a:ln>
          </p:spPr>
          <p:txBody>
            <a:bodyPr wrap="none" lIns="0">
              <a:spAutoFit/>
            </a:bodyPr>
            <a:lstStyle/>
            <a:p>
              <a:r>
                <a:rPr lang="en-US" sz="1400" b="1"/>
                <a:t>1) Register Web service</a:t>
              </a:r>
            </a:p>
          </p:txBody>
        </p:sp>
        <p:sp>
          <p:nvSpPr>
            <p:cNvPr id="127" name="TextBox 79"/>
            <p:cNvSpPr txBox="1">
              <a:spLocks noChangeArrowheads="1"/>
            </p:cNvSpPr>
            <p:nvPr/>
          </p:nvSpPr>
          <p:spPr bwMode="auto">
            <a:xfrm>
              <a:off x="2438400" y="4724400"/>
              <a:ext cx="1158859" cy="523220"/>
            </a:xfrm>
            <a:prstGeom prst="rect">
              <a:avLst/>
            </a:prstGeom>
            <a:noFill/>
            <a:ln w="9525">
              <a:noFill/>
              <a:miter lim="800000"/>
              <a:headEnd/>
              <a:tailEnd/>
            </a:ln>
          </p:spPr>
          <p:txBody>
            <a:bodyPr wrap="none" lIns="0">
              <a:spAutoFit/>
            </a:bodyPr>
            <a:lstStyle/>
            <a:p>
              <a:r>
                <a:rPr lang="en-US" sz="1400" b="1"/>
                <a:t>2) Search for </a:t>
              </a:r>
            </a:p>
            <a:p>
              <a:r>
                <a:rPr lang="en-US" sz="1400" b="1"/>
                <a:t>Web service</a:t>
              </a:r>
            </a:p>
          </p:txBody>
        </p:sp>
        <p:sp>
          <p:nvSpPr>
            <p:cNvPr id="128" name="TextBox 80"/>
            <p:cNvSpPr txBox="1">
              <a:spLocks noChangeArrowheads="1"/>
            </p:cNvSpPr>
            <p:nvPr/>
          </p:nvSpPr>
          <p:spPr bwMode="auto">
            <a:xfrm>
              <a:off x="4128396" y="3096126"/>
              <a:ext cx="1647963" cy="523220"/>
            </a:xfrm>
            <a:prstGeom prst="rect">
              <a:avLst/>
            </a:prstGeom>
            <a:noFill/>
            <a:ln w="9525">
              <a:noFill/>
              <a:miter lim="800000"/>
              <a:headEnd/>
              <a:tailEnd/>
            </a:ln>
          </p:spPr>
          <p:txBody>
            <a:bodyPr lIns="0">
              <a:spAutoFit/>
            </a:bodyPr>
            <a:lstStyle/>
            <a:p>
              <a:r>
                <a:rPr lang="en-US" sz="1400" b="1" dirty="0"/>
                <a:t>3) Retrieve WSDL definition</a:t>
              </a:r>
            </a:p>
          </p:txBody>
        </p:sp>
        <p:sp>
          <p:nvSpPr>
            <p:cNvPr id="129" name="TextBox 81"/>
            <p:cNvSpPr txBox="1">
              <a:spLocks noChangeArrowheads="1"/>
            </p:cNvSpPr>
            <p:nvPr/>
          </p:nvSpPr>
          <p:spPr bwMode="auto">
            <a:xfrm>
              <a:off x="3962400" y="2133600"/>
              <a:ext cx="1861412" cy="307777"/>
            </a:xfrm>
            <a:prstGeom prst="rect">
              <a:avLst/>
            </a:prstGeom>
            <a:noFill/>
            <a:ln w="9525">
              <a:noFill/>
              <a:miter lim="800000"/>
              <a:headEnd/>
              <a:tailEnd/>
            </a:ln>
          </p:spPr>
          <p:txBody>
            <a:bodyPr wrap="none" lIns="0">
              <a:spAutoFit/>
            </a:bodyPr>
            <a:lstStyle/>
            <a:p>
              <a:r>
                <a:rPr lang="en-US" sz="1400" b="1"/>
                <a:t>4) Invoke Web service</a:t>
              </a:r>
            </a:p>
          </p:txBody>
        </p:sp>
      </p:grpSp>
      <p:cxnSp>
        <p:nvCxnSpPr>
          <p:cNvPr id="12" name="Straight Arrow Connector 11"/>
          <p:cNvCxnSpPr/>
          <p:nvPr/>
        </p:nvCxnSpPr>
        <p:spPr>
          <a:xfrm>
            <a:off x="2848707" y="2763253"/>
            <a:ext cx="2989385"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628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23520" y="453390"/>
            <a:ext cx="8531225" cy="855663"/>
          </a:xfrm>
        </p:spPr>
        <p:txBody>
          <a:bodyPr/>
          <a:lstStyle/>
          <a:p>
            <a:r>
              <a:rPr lang="en-US" sz="1200" dirty="0"/>
              <a:t>1.2.: Messages</a:t>
            </a:r>
            <a:br>
              <a:rPr lang="en-US" sz="1200" dirty="0"/>
            </a:br>
            <a:r>
              <a:rPr lang="en-US" dirty="0"/>
              <a:t>HTTP and SOAP Messages</a:t>
            </a:r>
            <a:endParaRPr lang="en-US" sz="2400" dirty="0"/>
          </a:p>
        </p:txBody>
      </p:sp>
      <p:sp>
        <p:nvSpPr>
          <p:cNvPr id="6" name="Content Placeholder 5"/>
          <p:cNvSpPr>
            <a:spLocks noGrp="1"/>
          </p:cNvSpPr>
          <p:nvPr>
            <p:ph idx="4294967295"/>
          </p:nvPr>
        </p:nvSpPr>
        <p:spPr>
          <a:xfrm>
            <a:off x="298450" y="1495425"/>
            <a:ext cx="8845550" cy="4643438"/>
          </a:xfrm>
        </p:spPr>
        <p:txBody>
          <a:bodyPr/>
          <a:lstStyle/>
          <a:p>
            <a:r>
              <a:rPr lang="en-US" dirty="0"/>
              <a:t>HTTP is a request / response protocol</a:t>
            </a:r>
          </a:p>
          <a:p>
            <a:r>
              <a:rPr lang="en-US" dirty="0"/>
              <a:t>SOAP sends messages over HTTP</a:t>
            </a:r>
          </a:p>
          <a:p>
            <a:r>
              <a:rPr lang="en-US" dirty="0"/>
              <a:t>A valid SOAP message is a well-formed XML document</a:t>
            </a:r>
          </a:p>
          <a:p>
            <a:r>
              <a:rPr lang="en-US" dirty="0"/>
              <a:t>HTTP + XML = SOAP</a:t>
            </a:r>
          </a:p>
          <a:p>
            <a:r>
              <a:rPr lang="en-US" dirty="0"/>
              <a:t>The content -Type header for a SOAP request and response defines the MIME type for the message and the character encoding (optional) used for XML body of the request or response</a:t>
            </a:r>
          </a:p>
          <a:p>
            <a:r>
              <a:rPr lang="en-US" dirty="0"/>
              <a:t>SOAP messages sent over HTTP are placed in the payload of an HTTP request or response</a:t>
            </a:r>
          </a:p>
          <a:p>
            <a:pPr lvl="1"/>
            <a:r>
              <a:rPr lang="en-US" dirty="0"/>
              <a:t>An area that is normally occupied by form data and HTML</a:t>
            </a:r>
          </a:p>
        </p:txBody>
      </p:sp>
    </p:spTree>
    <p:extLst>
      <p:ext uri="{BB962C8B-B14F-4D97-AF65-F5344CB8AC3E}">
        <p14:creationId xmlns:p14="http://schemas.microsoft.com/office/powerpoint/2010/main" val="2064342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73710"/>
            <a:ext cx="8531225" cy="855663"/>
          </a:xfrm>
        </p:spPr>
        <p:txBody>
          <a:bodyPr/>
          <a:lstStyle/>
          <a:p>
            <a:r>
              <a:rPr lang="en-US" sz="1200" dirty="0"/>
              <a:t>1.3.: Overview – JAX- WS and JAX - RS</a:t>
            </a:r>
            <a:br>
              <a:rPr lang="en-US" sz="1200" dirty="0"/>
            </a:br>
            <a:r>
              <a:rPr lang="en-US" dirty="0"/>
              <a:t>JAX- WS - Overview</a:t>
            </a:r>
            <a:endParaRPr lang="en-US" sz="2400" dirty="0"/>
          </a:p>
        </p:txBody>
      </p:sp>
      <p:sp>
        <p:nvSpPr>
          <p:cNvPr id="6" name="Content Placeholder 5"/>
          <p:cNvSpPr>
            <a:spLocks noGrp="1"/>
          </p:cNvSpPr>
          <p:nvPr>
            <p:ph idx="4294967295"/>
          </p:nvPr>
        </p:nvSpPr>
        <p:spPr>
          <a:xfrm>
            <a:off x="298450" y="1495425"/>
            <a:ext cx="8845550" cy="4643438"/>
          </a:xfrm>
        </p:spPr>
        <p:txBody>
          <a:bodyPr/>
          <a:lstStyle/>
          <a:p>
            <a:r>
              <a:rPr lang="en-US" dirty="0"/>
              <a:t>The Java API for XML Web Services (JAX-WS) is a Java programming language API for creating web services </a:t>
            </a:r>
          </a:p>
          <a:p>
            <a:r>
              <a:rPr lang="en-US" dirty="0"/>
              <a:t>In JAX-WS, a web service operation invocation is represented by an XML-based protocol, such as SOAP. </a:t>
            </a:r>
          </a:p>
          <a:p>
            <a:pPr lvl="1"/>
            <a:r>
              <a:rPr lang="en-US" dirty="0"/>
              <a:t>The SOAP  specification defines the envelope structure, rules for representing web service invocations and responses</a:t>
            </a:r>
          </a:p>
          <a:p>
            <a:pPr lvl="1"/>
            <a:r>
              <a:rPr lang="en-US" dirty="0"/>
              <a:t>These calls and responses are transmitted as SOAP messages over HTTP</a:t>
            </a:r>
          </a:p>
          <a:p>
            <a:r>
              <a:rPr lang="en-US" dirty="0"/>
              <a:t>With JAX-WS, clients and web services have a big advantage: the platform independence of the Java programming language. </a:t>
            </a:r>
          </a:p>
          <a:p>
            <a:r>
              <a:rPr lang="en-US" dirty="0"/>
              <a:t>In addition, JAX-WS is not restrictive: A JAX-WS client can access a web service that is not running on the Java platform, and vice versa. </a:t>
            </a:r>
          </a:p>
          <a:p>
            <a:endParaRPr lang="en-US" dirty="0"/>
          </a:p>
        </p:txBody>
      </p:sp>
    </p:spTree>
    <p:extLst>
      <p:ext uri="{BB962C8B-B14F-4D97-AF65-F5344CB8AC3E}">
        <p14:creationId xmlns:p14="http://schemas.microsoft.com/office/powerpoint/2010/main" val="2444603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12750"/>
            <a:ext cx="8531225" cy="855663"/>
          </a:xfrm>
        </p:spPr>
        <p:txBody>
          <a:bodyPr/>
          <a:lstStyle/>
          <a:p>
            <a:r>
              <a:rPr lang="en-US" sz="1200" dirty="0"/>
              <a:t>1.3.: Overview – JAX- WS and JAX - RS</a:t>
            </a:r>
            <a:br>
              <a:rPr lang="en-US" sz="1200" dirty="0"/>
            </a:br>
            <a:r>
              <a:rPr lang="en-US" dirty="0"/>
              <a:t>JAX- RS - Overview</a:t>
            </a:r>
            <a:endParaRPr lang="en-US" sz="2400" dirty="0"/>
          </a:p>
        </p:txBody>
      </p:sp>
      <p:sp>
        <p:nvSpPr>
          <p:cNvPr id="6" name="Content Placeholder 5"/>
          <p:cNvSpPr>
            <a:spLocks noGrp="1"/>
          </p:cNvSpPr>
          <p:nvPr>
            <p:ph idx="4294967295"/>
          </p:nvPr>
        </p:nvSpPr>
        <p:spPr>
          <a:xfrm>
            <a:off x="298450" y="1495425"/>
            <a:ext cx="8845550" cy="4643438"/>
          </a:xfrm>
        </p:spPr>
        <p:txBody>
          <a:bodyPr/>
          <a:lstStyle/>
          <a:p>
            <a:r>
              <a:rPr lang="en-US" dirty="0"/>
              <a:t>Java API for RESTful Web Services (JAX-RS) uses the REST architecture</a:t>
            </a:r>
          </a:p>
          <a:p>
            <a:r>
              <a:rPr lang="en-US" dirty="0"/>
              <a:t>Representational State Transfer (REST) is an architectural style for web services to improve the performance and scalability</a:t>
            </a:r>
          </a:p>
          <a:p>
            <a:pPr lvl="1"/>
            <a:r>
              <a:rPr lang="en-US" dirty="0"/>
              <a:t>REST enables services to work best on the web</a:t>
            </a:r>
          </a:p>
          <a:p>
            <a:r>
              <a:rPr lang="en-US" dirty="0"/>
              <a:t>In REST style, data and functionality are considered resources and accessed using URI (Uniform resource Identifiers), typically links on the web</a:t>
            </a:r>
          </a:p>
          <a:p>
            <a:r>
              <a:rPr lang="en-US" dirty="0"/>
              <a:t>REST is designed to use a state less communication protocol, like HTTP</a:t>
            </a:r>
          </a:p>
          <a:p>
            <a:r>
              <a:rPr lang="en-US" dirty="0"/>
              <a:t>Using REST producers and consumers exchange representations of resources by using a standardized interface</a:t>
            </a:r>
          </a:p>
          <a:p>
            <a:pPr marL="174625" lvl="1" indent="0">
              <a:buNone/>
            </a:pPr>
            <a:endParaRPr lang="en-US" dirty="0"/>
          </a:p>
        </p:txBody>
      </p:sp>
    </p:spTree>
    <p:extLst>
      <p:ext uri="{BB962C8B-B14F-4D97-AF65-F5344CB8AC3E}">
        <p14:creationId xmlns:p14="http://schemas.microsoft.com/office/powerpoint/2010/main" val="1185222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06387" y="412750"/>
            <a:ext cx="8531225" cy="855663"/>
          </a:xfrm>
        </p:spPr>
        <p:txBody>
          <a:bodyPr>
            <a:normAutofit/>
          </a:bodyPr>
          <a:lstStyle/>
          <a:p>
            <a:r>
              <a:rPr lang="en-US" dirty="0"/>
              <a:t>Summary</a:t>
            </a:r>
            <a:endParaRPr lang="en-US" sz="2400" dirty="0"/>
          </a:p>
        </p:txBody>
      </p:sp>
      <p:sp>
        <p:nvSpPr>
          <p:cNvPr id="2" name="Content Placeholder 1"/>
          <p:cNvSpPr>
            <a:spLocks noGrp="1"/>
          </p:cNvSpPr>
          <p:nvPr>
            <p:ph idx="4294967295"/>
          </p:nvPr>
        </p:nvSpPr>
        <p:spPr>
          <a:xfrm>
            <a:off x="711200" y="1268413"/>
            <a:ext cx="6888163" cy="4643438"/>
          </a:xfrm>
        </p:spPr>
        <p:txBody>
          <a:bodyPr/>
          <a:lstStyle/>
          <a:p>
            <a:r>
              <a:rPr lang="en-US" dirty="0"/>
              <a:t>What we have seen so far:</a:t>
            </a:r>
          </a:p>
          <a:p>
            <a:pPr lvl="1"/>
            <a:r>
              <a:rPr lang="en-US" dirty="0"/>
              <a:t>What is a web service</a:t>
            </a:r>
          </a:p>
          <a:p>
            <a:pPr lvl="1"/>
            <a:r>
              <a:rPr lang="en-US" dirty="0"/>
              <a:t>Overview of Web service components</a:t>
            </a:r>
          </a:p>
          <a:p>
            <a:pPr lvl="1"/>
            <a:r>
              <a:rPr lang="en-US" dirty="0"/>
              <a:t>How do web service work</a:t>
            </a:r>
          </a:p>
          <a:p>
            <a:pPr lvl="1"/>
            <a:r>
              <a:rPr lang="en-US" dirty="0"/>
              <a:t>HTTP and SOAP messages</a:t>
            </a:r>
          </a:p>
          <a:p>
            <a:pPr lvl="1"/>
            <a:r>
              <a:rPr lang="en-US" dirty="0"/>
              <a:t>Overview of JAX- WS and JAX – 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06400" y="412750"/>
            <a:ext cx="8531225" cy="855663"/>
          </a:xfrm>
        </p:spPr>
        <p:txBody>
          <a:bodyPr>
            <a:normAutofit/>
          </a:bodyPr>
          <a:lstStyle/>
          <a:p>
            <a:r>
              <a:rPr lang="en-US" dirty="0"/>
              <a:t>Review Question</a:t>
            </a:r>
            <a:endParaRPr lang="en-US" sz="2400" dirty="0"/>
          </a:p>
        </p:txBody>
      </p:sp>
      <p:sp>
        <p:nvSpPr>
          <p:cNvPr id="2" name="Content Placeholder 1"/>
          <p:cNvSpPr>
            <a:spLocks noGrp="1"/>
          </p:cNvSpPr>
          <p:nvPr>
            <p:ph idx="4294967295"/>
          </p:nvPr>
        </p:nvSpPr>
        <p:spPr>
          <a:xfrm>
            <a:off x="721360" y="1268413"/>
            <a:ext cx="6888163" cy="4643438"/>
          </a:xfrm>
        </p:spPr>
        <p:txBody>
          <a:bodyPr/>
          <a:lstStyle/>
          <a:p>
            <a:r>
              <a:rPr lang="en-US" dirty="0"/>
              <a:t>Question 1: Which of the following is not true about a web service ?</a:t>
            </a:r>
          </a:p>
          <a:p>
            <a:pPr lvl="1"/>
            <a:r>
              <a:rPr lang="en-US" dirty="0"/>
              <a:t>Web service is a piece of business software accessible over the internet</a:t>
            </a:r>
          </a:p>
          <a:p>
            <a:pPr lvl="1"/>
            <a:r>
              <a:rPr lang="en-US" dirty="0"/>
              <a:t>Web service is programming language dependent</a:t>
            </a:r>
          </a:p>
          <a:p>
            <a:pPr lvl="1"/>
            <a:r>
              <a:rPr lang="en-US" dirty="0"/>
              <a:t>Web services use standard XML messaging system</a:t>
            </a:r>
          </a:p>
          <a:p>
            <a:pPr lvl="1"/>
            <a:r>
              <a:rPr lang="en-US" dirty="0"/>
              <a:t>Web services consists of service producer, consumer and registry</a:t>
            </a:r>
          </a:p>
          <a:p>
            <a:r>
              <a:rPr lang="en-US" dirty="0"/>
              <a:t>Question 2: State whether true or false ?</a:t>
            </a:r>
          </a:p>
          <a:p>
            <a:pPr lvl="1"/>
            <a:r>
              <a:rPr lang="en-US" dirty="0">
                <a:latin typeface="Arial" pitchFamily="34" charset="0"/>
                <a:cs typeface="Arial" pitchFamily="34" charset="0"/>
              </a:rPr>
              <a:t>UDDI is a directory of web service interfaces described by WSDL, containing information about web services</a:t>
            </a:r>
          </a:p>
          <a:p>
            <a:r>
              <a:rPr lang="en-US" dirty="0"/>
              <a:t>Question 3: Fill in the Blank</a:t>
            </a:r>
          </a:p>
          <a:p>
            <a:pPr lvl="1"/>
            <a:r>
              <a:rPr lang="en-US" dirty="0"/>
              <a:t>The communication between service producers and consumers happen via  ______________________</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06387" y="260350"/>
            <a:ext cx="8531225" cy="855663"/>
          </a:xfrm>
        </p:spPr>
        <p:txBody>
          <a:bodyPr>
            <a:normAutofit/>
          </a:bodyPr>
          <a:lstStyle/>
          <a:p>
            <a:r>
              <a:rPr lang="en-US" dirty="0"/>
              <a:t>Review Question: Match the Following</a:t>
            </a:r>
            <a:endParaRPr lang="en-US" sz="2400" dirty="0"/>
          </a:p>
        </p:txBody>
      </p:sp>
      <p:graphicFrame>
        <p:nvGraphicFramePr>
          <p:cNvPr id="12" name="Group 23"/>
          <p:cNvGraphicFramePr>
            <a:graphicFrameLocks/>
          </p:cNvGraphicFramePr>
          <p:nvPr>
            <p:extLst>
              <p:ext uri="{D42A27DB-BD31-4B8C-83A1-F6EECF244321}">
                <p14:modId xmlns:p14="http://schemas.microsoft.com/office/powerpoint/2010/main" val="447256049"/>
              </p:ext>
            </p:extLst>
          </p:nvPr>
        </p:nvGraphicFramePr>
        <p:xfrm>
          <a:off x="914400" y="981051"/>
          <a:ext cx="2743200" cy="4907280"/>
        </p:xfrm>
        <a:graphic>
          <a:graphicData uri="http://schemas.openxmlformats.org/drawingml/2006/table">
            <a:tbl>
              <a:tblPr/>
              <a:tblGrid>
                <a:gridCol w="2743200">
                  <a:extLst>
                    <a:ext uri="{9D8B030D-6E8A-4147-A177-3AD203B41FA5}">
                      <a16:colId xmlns:a16="http://schemas.microsoft.com/office/drawing/2014/main" val="20000"/>
                    </a:ext>
                  </a:extLst>
                </a:gridCol>
              </a:tblGrid>
              <a:tr h="762000">
                <a:tc>
                  <a:txBody>
                    <a:bodyPr/>
                    <a:lstStyle/>
                    <a:p>
                      <a:pPr marL="381000" marR="0" lvl="0" indent="-381000" algn="l" defTabSz="914400" rtl="0" eaLnBrk="0" fontAlgn="base" latinLnBrk="0" hangingPunct="0">
                        <a:lnSpc>
                          <a:spcPct val="100000"/>
                        </a:lnSpc>
                        <a:spcBef>
                          <a:spcPct val="20000"/>
                        </a:spcBef>
                        <a:spcAft>
                          <a:spcPct val="0"/>
                        </a:spcAft>
                        <a:buClrTx/>
                        <a:buSzTx/>
                        <a:buFontTx/>
                        <a:buAutoNum type="arabicPeriod"/>
                        <a:tabLst/>
                      </a:pPr>
                      <a:r>
                        <a:rPr kumimoji="0" lang="en-US" sz="2200" b="0" i="0" u="none" strike="noStrike" kern="1200" cap="none" normalizeH="0" baseline="0" dirty="0">
                          <a:ln>
                            <a:noFill/>
                          </a:ln>
                          <a:solidFill>
                            <a:schemeClr val="tx1"/>
                          </a:solidFill>
                          <a:effectLst/>
                          <a:latin typeface="+mn-lt"/>
                          <a:ea typeface="+mn-ea"/>
                          <a:cs typeface="+mn-cs"/>
                        </a:rPr>
                        <a:t>SOAP</a:t>
                      </a:r>
                    </a:p>
                  </a:txBody>
                  <a:tcPr horzOverflow="overflow">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0"/>
                  </a:ext>
                </a:extLst>
              </a:tr>
              <a:tr h="762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200" b="0" i="0" u="none" strike="noStrike" kern="1200" cap="none" normalizeH="0" baseline="0" dirty="0">
                          <a:ln>
                            <a:noFill/>
                          </a:ln>
                          <a:solidFill>
                            <a:schemeClr val="tx1"/>
                          </a:solidFill>
                          <a:effectLst/>
                          <a:latin typeface="+mn-lt"/>
                          <a:ea typeface="+mn-ea"/>
                          <a:cs typeface="+mn-cs"/>
                        </a:rPr>
                        <a:t>2.  UDDI</a:t>
                      </a:r>
                    </a:p>
                  </a:txBody>
                  <a:tcPr horzOverflow="overflow">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1"/>
                  </a:ext>
                </a:extLst>
              </a:tr>
              <a:tr h="762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200" b="0" i="0" u="none" strike="noStrike" kern="1200" cap="none" normalizeH="0" baseline="0" dirty="0">
                          <a:ln>
                            <a:noFill/>
                          </a:ln>
                          <a:solidFill>
                            <a:schemeClr val="tx1"/>
                          </a:solidFill>
                          <a:effectLst/>
                          <a:latin typeface="+mn-lt"/>
                          <a:ea typeface="+mn-ea"/>
                          <a:cs typeface="+mn-cs"/>
                        </a:rPr>
                        <a:t>3.  WSDL</a:t>
                      </a:r>
                    </a:p>
                  </a:txBody>
                  <a:tcPr horzOverflow="overflow">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10002"/>
                  </a:ext>
                </a:extLst>
              </a:tr>
              <a:tr h="762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200" b="0" i="0" u="none" strike="noStrike" kern="1200" cap="none" normalizeH="0" baseline="0" dirty="0">
                          <a:ln>
                            <a:noFill/>
                          </a:ln>
                          <a:solidFill>
                            <a:schemeClr val="tx1"/>
                          </a:solidFill>
                          <a:effectLst/>
                          <a:latin typeface="+mn-lt"/>
                          <a:ea typeface="+mn-ea"/>
                          <a:cs typeface="+mn-cs"/>
                        </a:rPr>
                        <a:t>4. Web service provider _______ calls to registry</a:t>
                      </a:r>
                    </a:p>
                  </a:txBody>
                  <a:tcPr horzOverflow="overflow"/>
                </a:tc>
                <a:extLst>
                  <a:ext uri="{0D108BD9-81ED-4DB2-BD59-A6C34878D82A}">
                    <a16:rowId xmlns:a16="http://schemas.microsoft.com/office/drawing/2014/main" val="10003"/>
                  </a:ext>
                </a:extLst>
              </a:tr>
              <a:tr h="762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200" b="0" i="0" u="none" strike="noStrike" kern="1200" cap="none" normalizeH="0" baseline="0" dirty="0">
                          <a:ln>
                            <a:noFill/>
                          </a:ln>
                          <a:solidFill>
                            <a:schemeClr val="tx1"/>
                          </a:solidFill>
                          <a:effectLst/>
                          <a:latin typeface="+mn-lt"/>
                          <a:ea typeface="+mn-ea"/>
                          <a:cs typeface="+mn-cs"/>
                        </a:rPr>
                        <a:t>5. JAX - WS</a:t>
                      </a:r>
                    </a:p>
                  </a:txBody>
                  <a:tcPr horzOverflow="overflow"/>
                </a:tc>
                <a:extLst>
                  <a:ext uri="{0D108BD9-81ED-4DB2-BD59-A6C34878D82A}">
                    <a16:rowId xmlns:a16="http://schemas.microsoft.com/office/drawing/2014/main" val="10004"/>
                  </a:ext>
                </a:extLst>
              </a:tr>
              <a:tr h="762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200" b="0" i="0" u="none" strike="noStrike" kern="1200" cap="none" normalizeH="0" baseline="0" dirty="0">
                          <a:ln>
                            <a:noFill/>
                          </a:ln>
                          <a:solidFill>
                            <a:schemeClr val="tx1"/>
                          </a:solidFill>
                          <a:effectLst/>
                          <a:latin typeface="+mn-lt"/>
                          <a:ea typeface="+mn-ea"/>
                          <a:cs typeface="+mn-cs"/>
                        </a:rPr>
                        <a:t>6. JAX- RS</a:t>
                      </a:r>
                    </a:p>
                  </a:txBody>
                  <a:tcPr horzOverflow="overflow"/>
                </a:tc>
                <a:extLst>
                  <a:ext uri="{0D108BD9-81ED-4DB2-BD59-A6C34878D82A}">
                    <a16:rowId xmlns:a16="http://schemas.microsoft.com/office/drawing/2014/main" val="10005"/>
                  </a:ext>
                </a:extLst>
              </a:tr>
            </a:tbl>
          </a:graphicData>
        </a:graphic>
      </p:graphicFrame>
      <p:graphicFrame>
        <p:nvGraphicFramePr>
          <p:cNvPr id="13" name="Group 26"/>
          <p:cNvGraphicFramePr>
            <a:graphicFrameLocks/>
          </p:cNvGraphicFramePr>
          <p:nvPr>
            <p:extLst>
              <p:ext uri="{D42A27DB-BD31-4B8C-83A1-F6EECF244321}">
                <p14:modId xmlns:p14="http://schemas.microsoft.com/office/powerpoint/2010/main" val="631991887"/>
              </p:ext>
            </p:extLst>
          </p:nvPr>
        </p:nvGraphicFramePr>
        <p:xfrm>
          <a:off x="3975509" y="939300"/>
          <a:ext cx="2800350" cy="5658350"/>
        </p:xfrm>
        <a:graphic>
          <a:graphicData uri="http://schemas.openxmlformats.org/drawingml/2006/table">
            <a:tbl>
              <a:tblPr/>
              <a:tblGrid>
                <a:gridCol w="2800350">
                  <a:extLst>
                    <a:ext uri="{9D8B030D-6E8A-4147-A177-3AD203B41FA5}">
                      <a16:colId xmlns:a16="http://schemas.microsoft.com/office/drawing/2014/main" val="20000"/>
                    </a:ext>
                  </a:extLst>
                </a:gridCol>
              </a:tblGrid>
              <a:tr h="475725">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2200" b="0" i="0" u="none" strike="noStrike" cap="none" normalizeH="0" baseline="0" dirty="0">
                          <a:ln>
                            <a:noFill/>
                          </a:ln>
                          <a:solidFill>
                            <a:schemeClr val="tx1"/>
                          </a:solidFill>
                          <a:effectLst/>
                          <a:latin typeface="+mn-lt"/>
                        </a:rPr>
                        <a:t> a. Web services description language</a:t>
                      </a:r>
                    </a:p>
                  </a:txBody>
                  <a:tcPr horzOverflow="overflow"/>
                </a:tc>
                <a:extLst>
                  <a:ext uri="{0D108BD9-81ED-4DB2-BD59-A6C34878D82A}">
                    <a16:rowId xmlns:a16="http://schemas.microsoft.com/office/drawing/2014/main" val="10000"/>
                  </a:ext>
                </a:extLst>
              </a:tr>
              <a:tr h="50723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2200" b="0" i="0" u="none" strike="noStrike" cap="none" normalizeH="0" baseline="0" dirty="0">
                          <a:ln>
                            <a:noFill/>
                          </a:ln>
                          <a:solidFill>
                            <a:schemeClr val="tx1"/>
                          </a:solidFill>
                          <a:effectLst/>
                          <a:latin typeface="+mn-lt"/>
                        </a:rPr>
                        <a:t>b. Publish</a:t>
                      </a:r>
                    </a:p>
                  </a:txBody>
                  <a:tcPr horzOverflow="overflow"/>
                </a:tc>
                <a:extLst>
                  <a:ext uri="{0D108BD9-81ED-4DB2-BD59-A6C34878D82A}">
                    <a16:rowId xmlns:a16="http://schemas.microsoft.com/office/drawing/2014/main" val="10001"/>
                  </a:ext>
                </a:extLst>
              </a:tr>
              <a:tr h="76200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2200" b="0" i="0" u="none" strike="noStrike" cap="none" normalizeH="0" baseline="0" dirty="0">
                          <a:ln>
                            <a:noFill/>
                          </a:ln>
                          <a:solidFill>
                            <a:schemeClr val="tx1"/>
                          </a:solidFill>
                          <a:effectLst/>
                          <a:latin typeface="+mn-lt"/>
                        </a:rPr>
                        <a:t>c.  Universal definition, Discovery and Integration </a:t>
                      </a:r>
                    </a:p>
                  </a:txBody>
                  <a:tcPr horzOverflow="overflow"/>
                </a:tc>
                <a:extLst>
                  <a:ext uri="{0D108BD9-81ED-4DB2-BD59-A6C34878D82A}">
                    <a16:rowId xmlns:a16="http://schemas.microsoft.com/office/drawing/2014/main" val="10002"/>
                  </a:ext>
                </a:extLst>
              </a:tr>
              <a:tr h="768667">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2200" b="0" i="0" u="none" strike="noStrike" cap="none" normalizeH="0" baseline="0" dirty="0">
                          <a:ln>
                            <a:noFill/>
                          </a:ln>
                          <a:solidFill>
                            <a:schemeClr val="tx1"/>
                          </a:solidFill>
                          <a:effectLst/>
                          <a:latin typeface="+mn-lt"/>
                        </a:rPr>
                        <a:t>d. Java API for RESTful Web services</a:t>
                      </a:r>
                    </a:p>
                  </a:txBody>
                  <a:tcPr horzOverflow="overflow"/>
                </a:tc>
                <a:extLst>
                  <a:ext uri="{0D108BD9-81ED-4DB2-BD59-A6C34878D82A}">
                    <a16:rowId xmlns:a16="http://schemas.microsoft.com/office/drawing/2014/main" val="10003"/>
                  </a:ext>
                </a:extLst>
              </a:tr>
              <a:tr h="76200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2200" b="0" i="0" u="none" strike="noStrike" cap="none" normalizeH="0" baseline="0" dirty="0">
                          <a:ln>
                            <a:noFill/>
                          </a:ln>
                          <a:solidFill>
                            <a:schemeClr val="tx1"/>
                          </a:solidFill>
                          <a:effectLst/>
                          <a:latin typeface="+mn-lt"/>
                        </a:rPr>
                        <a:t>e. Java API for XML web services</a:t>
                      </a:r>
                    </a:p>
                  </a:txBody>
                  <a:tcPr horzOverflow="overflow"/>
                </a:tc>
                <a:extLst>
                  <a:ext uri="{0D108BD9-81ED-4DB2-BD59-A6C34878D82A}">
                    <a16:rowId xmlns:a16="http://schemas.microsoft.com/office/drawing/2014/main" val="10004"/>
                  </a:ext>
                </a:extLst>
              </a:tr>
              <a:tr h="76200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2200" b="0" i="0" u="none" strike="noStrike" cap="none" normalizeH="0" baseline="0" dirty="0">
                          <a:ln>
                            <a:noFill/>
                          </a:ln>
                          <a:solidFill>
                            <a:schemeClr val="tx1"/>
                          </a:solidFill>
                          <a:effectLst/>
                          <a:latin typeface="+mn-lt"/>
                        </a:rPr>
                        <a:t> f. Simple Object Access Protocol</a:t>
                      </a:r>
                    </a:p>
                  </a:txBody>
                  <a:tcPr horzOverflow="overflow"/>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9CE5AB0-25B3-4151-B5CF-51ED82F23F4C}"/>
              </a:ext>
            </a:extLst>
          </p:cNvPr>
          <p:cNvSpPr>
            <a:spLocks noGrp="1"/>
          </p:cNvSpPr>
          <p:nvPr>
            <p:ph type="pic" sz="quarter" idx="10"/>
          </p:nvPr>
        </p:nvSpPr>
        <p:spPr/>
      </p:sp>
      <p:sp>
        <p:nvSpPr>
          <p:cNvPr id="4" name="Title 3"/>
          <p:cNvSpPr>
            <a:spLocks noGrp="1"/>
          </p:cNvSpPr>
          <p:nvPr>
            <p:ph type="title"/>
          </p:nvPr>
        </p:nvSpPr>
        <p:spPr/>
        <p:txBody>
          <a:bodyPr>
            <a:normAutofit/>
          </a:bodyPr>
          <a:lstStyle/>
          <a:p>
            <a:r>
              <a:rPr lang="en-US" sz="2800" dirty="0"/>
              <a:t>Lesson Objectives</a:t>
            </a:r>
          </a:p>
        </p:txBody>
      </p:sp>
      <p:sp>
        <p:nvSpPr>
          <p:cNvPr id="5" name="Content Placeholder 4"/>
          <p:cNvSpPr>
            <a:spLocks noGrp="1"/>
          </p:cNvSpPr>
          <p:nvPr>
            <p:ph type="body" sz="quarter" idx="35"/>
          </p:nvPr>
        </p:nvSpPr>
        <p:spPr>
          <a:xfrm>
            <a:off x="313194" y="1430234"/>
            <a:ext cx="4970006" cy="4848646"/>
          </a:xfrm>
        </p:spPr>
        <p:txBody>
          <a:bodyPr/>
          <a:lstStyle/>
          <a:p>
            <a:pPr marL="285750" indent="-285750">
              <a:buFont typeface="Arial" panose="020B0604020202020204" pitchFamily="34" charset="0"/>
              <a:buChar char="•"/>
            </a:pPr>
            <a:r>
              <a:rPr lang="en-US" sz="1800" dirty="0">
                <a:solidFill>
                  <a:schemeClr val="tx2"/>
                </a:solidFill>
              </a:rPr>
              <a:t>What are Web services</a:t>
            </a:r>
          </a:p>
          <a:p>
            <a:pPr marL="285750" indent="-285750">
              <a:buFont typeface="Arial" panose="020B0604020202020204" pitchFamily="34" charset="0"/>
              <a:buChar char="•"/>
            </a:pPr>
            <a:endParaRPr lang="en-US" sz="1800" dirty="0">
              <a:solidFill>
                <a:schemeClr val="tx2"/>
              </a:solidFill>
            </a:endParaRPr>
          </a:p>
          <a:p>
            <a:pPr lvl="2"/>
            <a:r>
              <a:rPr lang="en-US" sz="1650" dirty="0">
                <a:solidFill>
                  <a:schemeClr val="tx2"/>
                </a:solidFill>
              </a:rPr>
              <a:t>Web service Components and  Architecture</a:t>
            </a:r>
          </a:p>
          <a:p>
            <a:pPr lvl="2"/>
            <a:r>
              <a:rPr lang="en-US" sz="1650" dirty="0">
                <a:solidFill>
                  <a:schemeClr val="tx2"/>
                </a:solidFill>
              </a:rPr>
              <a:t>How do web services work ?</a:t>
            </a:r>
          </a:p>
          <a:p>
            <a:pPr lvl="2"/>
            <a:endParaRPr lang="en-US" sz="1650" dirty="0">
              <a:solidFill>
                <a:schemeClr val="tx2"/>
              </a:solidFill>
            </a:endParaRPr>
          </a:p>
          <a:p>
            <a:pPr marL="285750" indent="-285750">
              <a:buFont typeface="Arial" panose="020B0604020202020204" pitchFamily="34" charset="0"/>
              <a:buChar char="•"/>
            </a:pPr>
            <a:r>
              <a:rPr lang="en-US" sz="1800" dirty="0">
                <a:solidFill>
                  <a:schemeClr val="tx2"/>
                </a:solidFill>
              </a:rPr>
              <a:t>HTTP and SOAP messages</a:t>
            </a:r>
          </a:p>
          <a:p>
            <a:pPr marL="285750" indent="-285750">
              <a:buFont typeface="Arial" panose="020B0604020202020204" pitchFamily="34" charset="0"/>
              <a:buChar char="•"/>
            </a:pPr>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Overview of JAX – WS and JAX - RS</a:t>
            </a:r>
          </a:p>
          <a:p>
            <a:endParaRPr lang="en-US"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06386" y="483870"/>
            <a:ext cx="8531225" cy="855663"/>
          </a:xfrm>
        </p:spPr>
        <p:txBody>
          <a:bodyPr/>
          <a:lstStyle/>
          <a:p>
            <a:r>
              <a:rPr lang="en-US" sz="1200" dirty="0"/>
              <a:t>1.1: Overview</a:t>
            </a:r>
            <a:br>
              <a:rPr lang="en-US" dirty="0"/>
            </a:br>
            <a:r>
              <a:rPr lang="en-US" sz="2000" dirty="0"/>
              <a:t>Web Services - Overview</a:t>
            </a:r>
          </a:p>
        </p:txBody>
      </p:sp>
      <p:sp>
        <p:nvSpPr>
          <p:cNvPr id="3" name="Content Placeholder 2"/>
          <p:cNvSpPr>
            <a:spLocks noGrp="1"/>
          </p:cNvSpPr>
          <p:nvPr>
            <p:ph idx="4294967295"/>
          </p:nvPr>
        </p:nvSpPr>
        <p:spPr>
          <a:xfrm>
            <a:off x="230981" y="1296035"/>
            <a:ext cx="8682037" cy="5078095"/>
          </a:xfrm>
        </p:spPr>
        <p:txBody>
          <a:bodyPr>
            <a:normAutofit/>
          </a:bodyPr>
          <a:lstStyle/>
          <a:p>
            <a:r>
              <a:rPr lang="en-US" sz="1800" dirty="0">
                <a:solidFill>
                  <a:schemeClr val="tx2"/>
                </a:solidFill>
              </a:rPr>
              <a:t>Web Service is a piece of business logic located somewhere on the internet, that is accessible through HTTP, with following features:</a:t>
            </a:r>
          </a:p>
          <a:p>
            <a:pPr lvl="1"/>
            <a:endParaRPr lang="en-US" sz="1650" dirty="0">
              <a:solidFill>
                <a:schemeClr val="tx2"/>
              </a:solidFill>
            </a:endParaRPr>
          </a:p>
          <a:p>
            <a:pPr lvl="2"/>
            <a:r>
              <a:rPr lang="en-US" sz="1650" dirty="0">
                <a:solidFill>
                  <a:schemeClr val="tx2"/>
                </a:solidFill>
              </a:rPr>
              <a:t>Web services use an  XML messaging system</a:t>
            </a:r>
          </a:p>
          <a:p>
            <a:pPr lvl="2"/>
            <a:endParaRPr lang="en-US" sz="1650" dirty="0">
              <a:solidFill>
                <a:schemeClr val="tx2"/>
              </a:solidFill>
            </a:endParaRPr>
          </a:p>
          <a:p>
            <a:pPr lvl="2"/>
            <a:r>
              <a:rPr lang="en-US" sz="1650" dirty="0">
                <a:solidFill>
                  <a:schemeClr val="tx2"/>
                </a:solidFill>
              </a:rPr>
              <a:t>Are not tied to any one operating system or programming language</a:t>
            </a:r>
          </a:p>
          <a:p>
            <a:pPr lvl="2"/>
            <a:endParaRPr lang="en-US" sz="1650" dirty="0">
              <a:solidFill>
                <a:schemeClr val="tx2"/>
              </a:solidFill>
            </a:endParaRPr>
          </a:p>
          <a:p>
            <a:pPr lvl="2"/>
            <a:r>
              <a:rPr lang="en-US" sz="1650" dirty="0">
                <a:solidFill>
                  <a:schemeClr val="tx2"/>
                </a:solidFill>
              </a:rPr>
              <a:t>Support applications that require interoperability across heterogeneous systems</a:t>
            </a:r>
          </a:p>
          <a:p>
            <a:pPr lvl="1"/>
            <a:endParaRPr lang="en-US" sz="1800" dirty="0">
              <a:solidFill>
                <a:schemeClr val="tx2"/>
              </a:solidFill>
            </a:endParaRPr>
          </a:p>
          <a:p>
            <a:r>
              <a:rPr lang="en-US" sz="1800" dirty="0">
                <a:solidFill>
                  <a:schemeClr val="tx2"/>
                </a:solidFill>
              </a:rPr>
              <a:t>Official definition of Web Service is:</a:t>
            </a:r>
          </a:p>
          <a:p>
            <a:endParaRPr lang="en-US" sz="1800" dirty="0">
              <a:solidFill>
                <a:schemeClr val="tx2"/>
              </a:solidFill>
            </a:endParaRPr>
          </a:p>
          <a:p>
            <a:pPr lvl="2"/>
            <a:r>
              <a:rPr lang="en-US" sz="1650" dirty="0">
                <a:solidFill>
                  <a:schemeClr val="tx2"/>
                </a:solidFill>
              </a:rPr>
              <a:t>A software system designed to support interoperable machine-to-machine interaction over a network</a:t>
            </a:r>
          </a:p>
          <a:p>
            <a:pPr lvl="1"/>
            <a:endParaRPr lang="en-US" sz="1800" dirty="0">
              <a:solidFill>
                <a:schemeClr val="tx2"/>
              </a:solidFill>
            </a:endParaRPr>
          </a:p>
          <a:p>
            <a:r>
              <a:rPr lang="en-US" sz="1800" dirty="0">
                <a:solidFill>
                  <a:schemeClr val="tx2"/>
                </a:solidFill>
              </a:rPr>
              <a:t>Web Services are actively used in following application areas:</a:t>
            </a:r>
          </a:p>
          <a:p>
            <a:pPr lvl="2"/>
            <a:r>
              <a:rPr lang="en-US" sz="1650" dirty="0">
                <a:solidFill>
                  <a:schemeClr val="tx2"/>
                </a:solidFill>
              </a:rPr>
              <a:t>In any e-commerce application during payment transactions</a:t>
            </a:r>
          </a:p>
          <a:p>
            <a:pPr lvl="2"/>
            <a:endParaRPr lang="en-US" sz="1650" dirty="0">
              <a:solidFill>
                <a:schemeClr val="tx2"/>
              </a:solidFill>
            </a:endParaRPr>
          </a:p>
          <a:p>
            <a:pPr lvl="2"/>
            <a:r>
              <a:rPr lang="en-US" sz="1650" dirty="0">
                <a:solidFill>
                  <a:schemeClr val="tx2"/>
                </a:solidFill>
              </a:rPr>
              <a:t>In any order processing system to place an order via different platforms( example - web, mobile)</a:t>
            </a:r>
          </a:p>
        </p:txBody>
      </p:sp>
    </p:spTree>
    <p:extLst>
      <p:ext uri="{BB962C8B-B14F-4D97-AF65-F5344CB8AC3E}">
        <p14:creationId xmlns:p14="http://schemas.microsoft.com/office/powerpoint/2010/main" val="219198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62560" y="463550"/>
            <a:ext cx="8531225" cy="855663"/>
          </a:xfrm>
        </p:spPr>
        <p:txBody>
          <a:bodyPr/>
          <a:lstStyle/>
          <a:p>
            <a:r>
              <a:rPr lang="en-US" sz="1200" dirty="0"/>
              <a:t>1.1.1: Components </a:t>
            </a:r>
            <a:br>
              <a:rPr lang="en-US" dirty="0"/>
            </a:br>
            <a:r>
              <a:rPr lang="en-US" dirty="0"/>
              <a:t>Web service – Components </a:t>
            </a:r>
            <a:endParaRPr lang="en-US" sz="2400" dirty="0"/>
          </a:p>
        </p:txBody>
      </p:sp>
      <p:sp>
        <p:nvSpPr>
          <p:cNvPr id="2" name="Content Placeholder 1"/>
          <p:cNvSpPr>
            <a:spLocks noGrp="1"/>
          </p:cNvSpPr>
          <p:nvPr>
            <p:ph idx="4294967295"/>
          </p:nvPr>
        </p:nvSpPr>
        <p:spPr>
          <a:xfrm>
            <a:off x="298450" y="1495425"/>
            <a:ext cx="8845550" cy="4643438"/>
          </a:xfrm>
        </p:spPr>
        <p:txBody>
          <a:bodyPr/>
          <a:lstStyle/>
          <a:p>
            <a:r>
              <a:rPr lang="en-US" dirty="0"/>
              <a:t>SOAP</a:t>
            </a:r>
          </a:p>
          <a:p>
            <a:pPr lvl="1"/>
            <a:r>
              <a:rPr lang="en-US" dirty="0"/>
              <a:t>SOAP is an XML based messaging protocol (format) for inter-service/application communication</a:t>
            </a:r>
          </a:p>
          <a:p>
            <a:pPr lvl="1"/>
            <a:r>
              <a:rPr lang="en-US" dirty="0"/>
              <a:t>Defines a set of rules for structuring messages</a:t>
            </a:r>
          </a:p>
          <a:p>
            <a:pPr lvl="1"/>
            <a:r>
              <a:rPr lang="en-US" dirty="0"/>
              <a:t>SOAP is XML based, so it is platform independent and language independent. In other words, it can be used with Java, </a:t>
            </a:r>
            <a:r>
              <a:rPr lang="en-US" dirty="0" err="1"/>
              <a:t>.Net</a:t>
            </a:r>
            <a:r>
              <a:rPr lang="en-US" dirty="0"/>
              <a:t> or PHP language on any platform</a:t>
            </a:r>
          </a:p>
          <a:p>
            <a:pPr lvl="1"/>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65828"/>
            <a:ext cx="8531225" cy="855663"/>
          </a:xfrm>
        </p:spPr>
        <p:txBody>
          <a:bodyPr/>
          <a:lstStyle/>
          <a:p>
            <a:r>
              <a:rPr lang="en-US" sz="1200" dirty="0"/>
              <a:t>1.1.1: Components</a:t>
            </a:r>
            <a:br>
              <a:rPr lang="en-US" sz="1200" dirty="0"/>
            </a:br>
            <a:r>
              <a:rPr lang="en-US" dirty="0"/>
              <a:t>Web service - Components</a:t>
            </a:r>
            <a:endParaRPr lang="en-US" sz="2400" dirty="0"/>
          </a:p>
        </p:txBody>
      </p:sp>
      <p:sp>
        <p:nvSpPr>
          <p:cNvPr id="2" name="Content Placeholder 1"/>
          <p:cNvSpPr>
            <a:spLocks noGrp="1"/>
          </p:cNvSpPr>
          <p:nvPr>
            <p:ph idx="4294967295"/>
          </p:nvPr>
        </p:nvSpPr>
        <p:spPr>
          <a:xfrm>
            <a:off x="298450" y="1495425"/>
            <a:ext cx="8845550" cy="4643438"/>
          </a:xfrm>
        </p:spPr>
        <p:txBody>
          <a:bodyPr/>
          <a:lstStyle/>
          <a:p>
            <a:r>
              <a:rPr lang="en-US" dirty="0"/>
              <a:t>A SOAP message looks as follows:</a:t>
            </a:r>
          </a:p>
          <a:p>
            <a:pPr lvl="1"/>
            <a:endParaRPr lang="en-US" dirty="0"/>
          </a:p>
        </p:txBody>
      </p:sp>
      <p:sp>
        <p:nvSpPr>
          <p:cNvPr id="5" name="Rectangle 4"/>
          <p:cNvSpPr/>
          <p:nvPr/>
        </p:nvSpPr>
        <p:spPr>
          <a:xfrm>
            <a:off x="1797999" y="2433963"/>
            <a:ext cx="1247775" cy="10858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 name="Text Box 4"/>
          <p:cNvSpPr txBox="1">
            <a:spLocks noChangeArrowheads="1"/>
          </p:cNvSpPr>
          <p:nvPr/>
        </p:nvSpPr>
        <p:spPr bwMode="auto">
          <a:xfrm>
            <a:off x="2012311" y="2709548"/>
            <a:ext cx="819150" cy="600075"/>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Service Provider</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7"/>
          <p:cNvSpPr/>
          <p:nvPr/>
        </p:nvSpPr>
        <p:spPr>
          <a:xfrm>
            <a:off x="5617524" y="2328836"/>
            <a:ext cx="1187037" cy="10964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 name="Text Box 6"/>
          <p:cNvSpPr txBox="1">
            <a:spLocks noChangeArrowheads="1"/>
          </p:cNvSpPr>
          <p:nvPr/>
        </p:nvSpPr>
        <p:spPr bwMode="auto">
          <a:xfrm>
            <a:off x="5822682" y="2609620"/>
            <a:ext cx="809625" cy="472395"/>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Service Consumer</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cxnSp>
        <p:nvCxnSpPr>
          <p:cNvPr id="9" name="Straight Arrow Connector 8"/>
          <p:cNvCxnSpPr/>
          <p:nvPr/>
        </p:nvCxnSpPr>
        <p:spPr>
          <a:xfrm flipH="1">
            <a:off x="3045774" y="2816246"/>
            <a:ext cx="257175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045774" y="3181230"/>
            <a:ext cx="257175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 Box 9"/>
          <p:cNvSpPr txBox="1">
            <a:spLocks noChangeArrowheads="1"/>
          </p:cNvSpPr>
          <p:nvPr/>
        </p:nvSpPr>
        <p:spPr bwMode="auto">
          <a:xfrm>
            <a:off x="3531669" y="2871762"/>
            <a:ext cx="1867519" cy="210253"/>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SOAP service request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 name="Text Box 10"/>
          <p:cNvSpPr txBox="1">
            <a:spLocks noChangeArrowheads="1"/>
          </p:cNvSpPr>
          <p:nvPr/>
        </p:nvSpPr>
        <p:spPr bwMode="auto">
          <a:xfrm>
            <a:off x="3579604" y="3259027"/>
            <a:ext cx="1771650" cy="266700"/>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XML service response</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 name="Text Box 13"/>
          <p:cNvSpPr txBox="1">
            <a:spLocks noChangeArrowheads="1"/>
          </p:cNvSpPr>
          <p:nvPr/>
        </p:nvSpPr>
        <p:spPr bwMode="auto">
          <a:xfrm>
            <a:off x="3379149" y="1968161"/>
            <a:ext cx="1905000" cy="619125"/>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a:t>
            </a:r>
            <a:r>
              <a:rPr kumimoji="0" lang="en-US" altLang="en-US" sz="1100" b="0" i="0" u="none" strike="noStrike" cap="none" normalizeH="0" baseline="0" dirty="0" err="1">
                <a:ln>
                  <a:noFill/>
                </a:ln>
                <a:solidFill>
                  <a:schemeClr val="tx1"/>
                </a:solidFill>
                <a:effectLst/>
                <a:latin typeface="Calibri" pitchFamily="34" charset="0"/>
                <a:ea typeface="Calibri" pitchFamily="34" charset="0"/>
                <a:cs typeface="Times New Roman" pitchFamily="18" charset="0"/>
              </a:rPr>
              <a:t>m:GetCustomerinfo</a:t>
            </a: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&gt;</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&lt;account&gt;1069&lt;/account&gt;</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a:t>
            </a:r>
            <a:r>
              <a:rPr kumimoji="0" lang="en-US" altLang="en-US" sz="1100" b="0" i="0" u="none" strike="noStrike" cap="none" normalizeH="0" baseline="0" dirty="0" err="1">
                <a:ln>
                  <a:noFill/>
                </a:ln>
                <a:solidFill>
                  <a:schemeClr val="tx1"/>
                </a:solidFill>
                <a:effectLst/>
                <a:latin typeface="Calibri" pitchFamily="34" charset="0"/>
                <a:ea typeface="Calibri" pitchFamily="34" charset="0"/>
                <a:cs typeface="Times New Roman" pitchFamily="18" charset="0"/>
              </a:rPr>
              <a:t>m:GetCustomerinfo</a:t>
            </a: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&gt;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 name="Text Box 14"/>
          <p:cNvSpPr txBox="1">
            <a:spLocks noChangeArrowheads="1"/>
          </p:cNvSpPr>
          <p:nvPr/>
        </p:nvSpPr>
        <p:spPr bwMode="auto">
          <a:xfrm>
            <a:off x="3147641" y="3720543"/>
            <a:ext cx="2675041" cy="1771650"/>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a:t>
            </a:r>
            <a:r>
              <a:rPr kumimoji="0" lang="en-US" altLang="en-US" sz="1100" b="0" i="0" u="none" strike="noStrike" cap="none" normalizeH="0" baseline="0" dirty="0" err="1">
                <a:ln>
                  <a:noFill/>
                </a:ln>
                <a:solidFill>
                  <a:schemeClr val="tx1"/>
                </a:solidFill>
                <a:effectLst/>
                <a:latin typeface="Calibri" pitchFamily="34" charset="0"/>
                <a:ea typeface="Calibri" pitchFamily="34" charset="0"/>
                <a:cs typeface="Times New Roman" pitchFamily="18" charset="0"/>
              </a:rPr>
              <a:t>m:GetCustomerinfoResponse</a:t>
            </a: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&gt;</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&lt;name&gt;Barry &amp; Associates, Inc.&lt;/name&gt;</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&lt;phone&gt;612-321-8156&lt;/phone&gt;</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&lt;street1&gt;14597 Summit Shores&lt;/street1&gt;</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&lt;city&gt;Burnsville&lt;/city&gt;</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&lt;state&gt;MN&lt;/state&gt;</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a:t>
            </a:r>
            <a:r>
              <a:rPr kumimoji="0" lang="en-US" altLang="en-US" sz="1100" b="0" i="0" u="none" strike="noStrike" cap="none" normalizeH="0" baseline="0" dirty="0" err="1">
                <a:ln>
                  <a:noFill/>
                </a:ln>
                <a:solidFill>
                  <a:schemeClr val="tx1"/>
                </a:solidFill>
                <a:effectLst/>
                <a:latin typeface="Calibri" pitchFamily="34" charset="0"/>
                <a:ea typeface="Calibri" pitchFamily="34" charset="0"/>
                <a:cs typeface="Times New Roman" pitchFamily="18" charset="0"/>
              </a:rPr>
              <a:t>postalcode</a:t>
            </a: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&gt;55306&lt;/</a:t>
            </a:r>
            <a:r>
              <a:rPr kumimoji="0" lang="en-US" altLang="en-US" sz="1100" b="0" i="0" u="none" strike="noStrike" cap="none" normalizeH="0" baseline="0" dirty="0" err="1">
                <a:ln>
                  <a:noFill/>
                </a:ln>
                <a:solidFill>
                  <a:schemeClr val="tx1"/>
                </a:solidFill>
                <a:effectLst/>
                <a:latin typeface="Calibri" pitchFamily="34" charset="0"/>
                <a:ea typeface="Calibri" pitchFamily="34" charset="0"/>
                <a:cs typeface="Times New Roman" pitchFamily="18" charset="0"/>
              </a:rPr>
              <a:t>postalcode</a:t>
            </a: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&gt;</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&lt;country&gt;United States&lt;/country&gt;</a:t>
            </a:r>
            <a:endParaRPr kumimoji="0" lang="en-US" alt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&lt;/</a:t>
            </a:r>
            <a:r>
              <a:rPr kumimoji="0" lang="en-US" altLang="en-US" sz="1100" b="0" i="0" u="none" strike="noStrike" cap="none" normalizeH="0" baseline="0" dirty="0" err="1">
                <a:ln>
                  <a:noFill/>
                </a:ln>
                <a:solidFill>
                  <a:schemeClr val="tx1"/>
                </a:solidFill>
                <a:effectLst/>
                <a:latin typeface="Calibri" pitchFamily="34" charset="0"/>
                <a:ea typeface="Calibri" pitchFamily="34" charset="0"/>
                <a:cs typeface="Times New Roman" pitchFamily="18" charset="0"/>
              </a:rPr>
              <a:t>m:GetCustomerinfoResponse</a:t>
            </a:r>
            <a:r>
              <a:rPr kumimoji="0" lang="en-US" altLang="en-US" sz="11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&gt;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cxnSp>
        <p:nvCxnSpPr>
          <p:cNvPr id="15" name="Straight Arrow Connector 14"/>
          <p:cNvCxnSpPr/>
          <p:nvPr/>
        </p:nvCxnSpPr>
        <p:spPr>
          <a:xfrm flipH="1">
            <a:off x="4245924" y="2633348"/>
            <a:ext cx="85725" cy="152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239857" y="3425268"/>
            <a:ext cx="85725" cy="2952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9"/>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800" b="0" i="0" u="none" strike="noStrike" cap="none" normalizeH="0" baseline="0">
                <a:ln>
                  <a:noFill/>
                </a:ln>
                <a:solidFill>
                  <a:schemeClr val="tx1"/>
                </a:solidFill>
                <a:effectLst/>
                <a:latin typeface="Arial" pitchFamily="34" charset="0"/>
                <a:cs typeface="Arial" pitchFamily="34" charset="0"/>
              </a:rPr>
            </a:br>
            <a:endParaRPr kumimoji="0" lang="en-US" alt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sp>
        <p:nvSpPr>
          <p:cNvPr id="18" name="Rectangle 21"/>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306387" y="463550"/>
            <a:ext cx="8531225" cy="855663"/>
          </a:xfrm>
        </p:spPr>
        <p:txBody>
          <a:bodyPr>
            <a:normAutofit/>
          </a:bodyPr>
          <a:lstStyle/>
          <a:p>
            <a:r>
              <a:rPr lang="en-US" sz="1200" dirty="0"/>
              <a:t>1.1.1: Components</a:t>
            </a:r>
            <a:br>
              <a:rPr lang="en-US" sz="1200" dirty="0"/>
            </a:br>
            <a:r>
              <a:rPr lang="en-US" dirty="0"/>
              <a:t>Web Services - Components</a:t>
            </a:r>
            <a:endParaRPr lang="en-US" sz="2400" dirty="0"/>
          </a:p>
        </p:txBody>
      </p:sp>
      <p:sp>
        <p:nvSpPr>
          <p:cNvPr id="3" name="Content Placeholder 2"/>
          <p:cNvSpPr>
            <a:spLocks noGrp="1"/>
          </p:cNvSpPr>
          <p:nvPr>
            <p:ph idx="4294967295"/>
          </p:nvPr>
        </p:nvSpPr>
        <p:spPr>
          <a:xfrm>
            <a:off x="298450" y="1495425"/>
            <a:ext cx="8845550" cy="4643438"/>
          </a:xfrm>
        </p:spPr>
        <p:txBody>
          <a:bodyPr/>
          <a:lstStyle/>
          <a:p>
            <a:r>
              <a:rPr lang="en-US" dirty="0"/>
              <a:t>Components of Web Services</a:t>
            </a:r>
          </a:p>
          <a:p>
            <a:pPr lvl="1"/>
            <a:r>
              <a:rPr lang="en-US" dirty="0"/>
              <a:t>SOAP (Simple Object Access Protocol)</a:t>
            </a:r>
          </a:p>
          <a:p>
            <a:pPr lvl="2"/>
            <a:r>
              <a:rPr lang="en-US" dirty="0"/>
              <a:t>Deals with formatting XML documents for transmission between applications</a:t>
            </a:r>
          </a:p>
          <a:p>
            <a:pPr lvl="1"/>
            <a:r>
              <a:rPr lang="en-US" dirty="0"/>
              <a:t>WSDL (Web Services Description Language)</a:t>
            </a:r>
          </a:p>
          <a:p>
            <a:pPr lvl="2"/>
            <a:r>
              <a:rPr lang="en-US" dirty="0"/>
              <a:t>Defines all the details about a service</a:t>
            </a:r>
          </a:p>
          <a:p>
            <a:pPr lvl="1"/>
            <a:r>
              <a:rPr lang="en-US" dirty="0"/>
              <a:t>UDDI (Universal Description, Discovery and Integration)</a:t>
            </a:r>
          </a:p>
          <a:p>
            <a:pPr lvl="2"/>
            <a:r>
              <a:rPr lang="en-US" dirty="0"/>
              <a:t>Mechanism to advertise and discover  services</a:t>
            </a:r>
          </a:p>
          <a:p>
            <a:endParaRPr lang="en-US" dirty="0"/>
          </a:p>
          <a:p>
            <a:endParaRPr lang="en-US" dirty="0"/>
          </a:p>
        </p:txBody>
      </p:sp>
    </p:spTree>
    <p:extLst>
      <p:ext uri="{BB962C8B-B14F-4D97-AF65-F5344CB8AC3E}">
        <p14:creationId xmlns:p14="http://schemas.microsoft.com/office/powerpoint/2010/main" val="2039543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63550"/>
            <a:ext cx="8531225" cy="855663"/>
          </a:xfrm>
        </p:spPr>
        <p:txBody>
          <a:bodyPr/>
          <a:lstStyle/>
          <a:p>
            <a:r>
              <a:rPr lang="en-US" sz="1200" dirty="0"/>
              <a:t>1.1.1: Components</a:t>
            </a:r>
            <a:br>
              <a:rPr lang="en-US" sz="1200" dirty="0"/>
            </a:br>
            <a:r>
              <a:rPr lang="en-US" dirty="0"/>
              <a:t>Web service - Components</a:t>
            </a:r>
            <a:endParaRPr lang="en-US" sz="2400" dirty="0"/>
          </a:p>
        </p:txBody>
      </p:sp>
      <p:sp>
        <p:nvSpPr>
          <p:cNvPr id="6" name="Content Placeholder 5"/>
          <p:cNvSpPr>
            <a:spLocks noGrp="1"/>
          </p:cNvSpPr>
          <p:nvPr>
            <p:ph idx="4294967295"/>
          </p:nvPr>
        </p:nvSpPr>
        <p:spPr>
          <a:xfrm>
            <a:off x="298450" y="1495425"/>
            <a:ext cx="8845550" cy="4643438"/>
          </a:xfrm>
        </p:spPr>
        <p:txBody>
          <a:bodyPr/>
          <a:lstStyle/>
          <a:p>
            <a:r>
              <a:rPr lang="en-US" dirty="0"/>
              <a:t>WSDL</a:t>
            </a:r>
          </a:p>
          <a:p>
            <a:pPr lvl="1"/>
            <a:r>
              <a:rPr lang="en-US" dirty="0"/>
              <a:t>WSDL is an implementation of XML and supplies a standard language for describing the interfaces to Web services</a:t>
            </a:r>
          </a:p>
          <a:p>
            <a:pPr lvl="1"/>
            <a:r>
              <a:rPr lang="en-US" dirty="0"/>
              <a:t>The following figure demonstrates the use of WSDL</a:t>
            </a:r>
          </a:p>
          <a:p>
            <a:pPr lvl="1"/>
            <a:endParaRPr lang="en-US" dirty="0"/>
          </a:p>
        </p:txBody>
      </p:sp>
      <p:pic>
        <p:nvPicPr>
          <p:cNvPr id="15362" name="Picture 2" descr="D:\Yukti Data\JWS\JWS-New Course-ELTP\web_services_basic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290" y="3078646"/>
            <a:ext cx="5929745" cy="3086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8450" y="463550"/>
            <a:ext cx="8531225" cy="855663"/>
          </a:xfrm>
        </p:spPr>
        <p:txBody>
          <a:bodyPr/>
          <a:lstStyle/>
          <a:p>
            <a:r>
              <a:rPr lang="en-US" sz="1200" dirty="0"/>
              <a:t>1.1.1: Components</a:t>
            </a:r>
            <a:br>
              <a:rPr lang="en-US" sz="1200" dirty="0"/>
            </a:br>
            <a:r>
              <a:rPr lang="en-US" dirty="0"/>
              <a:t>Web service - Components</a:t>
            </a:r>
            <a:endParaRPr lang="en-US" sz="2400" dirty="0"/>
          </a:p>
        </p:txBody>
      </p:sp>
      <p:sp>
        <p:nvSpPr>
          <p:cNvPr id="6" name="Content Placeholder 5"/>
          <p:cNvSpPr>
            <a:spLocks noGrp="1"/>
          </p:cNvSpPr>
          <p:nvPr>
            <p:ph idx="4294967295"/>
          </p:nvPr>
        </p:nvSpPr>
        <p:spPr>
          <a:xfrm>
            <a:off x="298450" y="1495425"/>
            <a:ext cx="8845550" cy="4643438"/>
          </a:xfrm>
        </p:spPr>
        <p:txBody>
          <a:bodyPr/>
          <a:lstStyle/>
          <a:p>
            <a:r>
              <a:rPr lang="en-US" dirty="0"/>
              <a:t>WSDL </a:t>
            </a:r>
          </a:p>
          <a:p>
            <a:pPr lvl="1"/>
            <a:r>
              <a:rPr lang="en-US" dirty="0"/>
              <a:t>Standardizes how a web service represents input and output parameters of an invocation</a:t>
            </a:r>
          </a:p>
          <a:p>
            <a:pPr lvl="1"/>
            <a:r>
              <a:rPr lang="en-US" dirty="0"/>
              <a:t>Defines the function structures</a:t>
            </a:r>
          </a:p>
          <a:p>
            <a:pPr lvl="1"/>
            <a:r>
              <a:rPr lang="en-US" dirty="0"/>
              <a:t>Nature of the invocation (in, out parameter passing)</a:t>
            </a:r>
          </a:p>
          <a:p>
            <a:pPr lvl="1"/>
            <a:r>
              <a:rPr lang="en-US" dirty="0"/>
              <a:t>Services protocol binding</a:t>
            </a:r>
          </a:p>
        </p:txBody>
      </p:sp>
    </p:spTree>
    <p:extLst>
      <p:ext uri="{BB962C8B-B14F-4D97-AF65-F5344CB8AC3E}">
        <p14:creationId xmlns:p14="http://schemas.microsoft.com/office/powerpoint/2010/main" val="1496584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96598" y="495200"/>
            <a:ext cx="8531225" cy="855663"/>
          </a:xfrm>
        </p:spPr>
        <p:txBody>
          <a:bodyPr/>
          <a:lstStyle/>
          <a:p>
            <a:r>
              <a:rPr lang="en-US" sz="1200" dirty="0"/>
              <a:t>1.1.1: Components</a:t>
            </a:r>
            <a:br>
              <a:rPr lang="en-US" dirty="0"/>
            </a:br>
            <a:r>
              <a:rPr lang="en-US" dirty="0"/>
              <a:t>Web service : Components and architecture</a:t>
            </a:r>
            <a:endParaRPr lang="en-US" sz="2400" dirty="0"/>
          </a:p>
        </p:txBody>
      </p:sp>
      <p:sp>
        <p:nvSpPr>
          <p:cNvPr id="4" name="Content Placeholder 5"/>
          <p:cNvSpPr txBox="1">
            <a:spLocks/>
          </p:cNvSpPr>
          <p:nvPr/>
        </p:nvSpPr>
        <p:spPr>
          <a:xfrm>
            <a:off x="298516" y="1494766"/>
            <a:ext cx="8845484" cy="4643751"/>
          </a:xfrm>
          <a:prstGeom prst="rect">
            <a:avLst/>
          </a:prstGeom>
        </p:spPr>
        <p:txBody>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UDDI</a:t>
            </a:r>
          </a:p>
          <a:p>
            <a:pPr lvl="1"/>
            <a:r>
              <a:rPr lang="en-US" dirty="0"/>
              <a:t>provides a standard mechanism for dynamic description, discovery and integration of web services</a:t>
            </a:r>
          </a:p>
          <a:p>
            <a:pPr lvl="1"/>
            <a:r>
              <a:rPr lang="en-US" dirty="0"/>
              <a:t>Gives a world wide registry of Web services</a:t>
            </a:r>
          </a:p>
          <a:p>
            <a:pPr marL="166189" lvl="1" indent="-166189">
              <a:buClr>
                <a:schemeClr val="accent5"/>
              </a:buClr>
            </a:pPr>
            <a:r>
              <a:rPr lang="en-US" sz="2200" dirty="0"/>
              <a:t>Web service architecture</a:t>
            </a:r>
          </a:p>
          <a:p>
            <a:pPr lvl="1"/>
            <a:endParaRPr lang="en-US" dirty="0"/>
          </a:p>
          <a:p>
            <a:pPr lvl="1"/>
            <a:endParaRPr lang="en-US" dirty="0"/>
          </a:p>
        </p:txBody>
      </p:sp>
      <p:cxnSp>
        <p:nvCxnSpPr>
          <p:cNvPr id="16" name="Straight Arrow Connector 15"/>
          <p:cNvCxnSpPr/>
          <p:nvPr/>
        </p:nvCxnSpPr>
        <p:spPr>
          <a:xfrm rot="16200000" flipV="1">
            <a:off x="5634517" y="3703047"/>
            <a:ext cx="1066800" cy="1441938"/>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851522" y="3391844"/>
            <a:ext cx="7251673" cy="2784772"/>
            <a:chOff x="851522" y="3391844"/>
            <a:chExt cx="7251673" cy="2784772"/>
          </a:xfrm>
        </p:grpSpPr>
        <p:sp>
          <p:nvSpPr>
            <p:cNvPr id="6" name="Flowchart: Magnetic Disk 5"/>
            <p:cNvSpPr/>
            <p:nvPr/>
          </p:nvSpPr>
          <p:spPr>
            <a:xfrm>
              <a:off x="3688486" y="3391844"/>
              <a:ext cx="1758462" cy="112250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Registry</a:t>
              </a:r>
            </a:p>
          </p:txBody>
        </p:sp>
        <p:sp>
          <p:nvSpPr>
            <p:cNvPr id="8" name="Rectangle 7"/>
            <p:cNvSpPr/>
            <p:nvPr/>
          </p:nvSpPr>
          <p:spPr>
            <a:xfrm>
              <a:off x="851522" y="4912390"/>
              <a:ext cx="1899138"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bg1"/>
                  </a:solidFill>
                </a:rPr>
                <a:t>Web Service</a:t>
              </a:r>
            </a:p>
          </p:txBody>
        </p:sp>
        <p:sp>
          <p:nvSpPr>
            <p:cNvPr id="9" name="Rectangle 8"/>
            <p:cNvSpPr/>
            <p:nvPr/>
          </p:nvSpPr>
          <p:spPr>
            <a:xfrm>
              <a:off x="5446948" y="4957416"/>
              <a:ext cx="1899138"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Service Client</a:t>
              </a:r>
            </a:p>
          </p:txBody>
        </p:sp>
        <p:sp>
          <p:nvSpPr>
            <p:cNvPr id="11" name="TextBox 10"/>
            <p:cNvSpPr txBox="1"/>
            <p:nvPr/>
          </p:nvSpPr>
          <p:spPr>
            <a:xfrm>
              <a:off x="1186163" y="3718973"/>
              <a:ext cx="1499128" cy="461665"/>
            </a:xfrm>
            <a:prstGeom prst="rect">
              <a:avLst/>
            </a:prstGeom>
            <a:noFill/>
          </p:spPr>
          <p:txBody>
            <a:bodyPr wrap="none">
              <a:spAutoFit/>
            </a:bodyPr>
            <a:lstStyle/>
            <a:p>
              <a:pPr>
                <a:defRPr/>
              </a:pPr>
              <a:r>
                <a:rPr lang="en-US" sz="1200" dirty="0"/>
                <a:t>1. Service registers</a:t>
              </a:r>
            </a:p>
            <a:p>
              <a:pPr lvl="1">
                <a:defRPr/>
              </a:pPr>
              <a:r>
                <a:rPr lang="en-US" sz="1200" dirty="0"/>
                <a:t>PUBLISH</a:t>
              </a:r>
            </a:p>
          </p:txBody>
        </p:sp>
        <p:cxnSp>
          <p:nvCxnSpPr>
            <p:cNvPr id="12" name="Straight Arrow Connector 11"/>
            <p:cNvCxnSpPr/>
            <p:nvPr/>
          </p:nvCxnSpPr>
          <p:spPr>
            <a:xfrm rot="5400000" flipH="1" flipV="1">
              <a:off x="2507386" y="3738217"/>
              <a:ext cx="990600" cy="1371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54358" y="5646065"/>
              <a:ext cx="1856903" cy="461665"/>
            </a:xfrm>
            <a:prstGeom prst="rect">
              <a:avLst/>
            </a:prstGeom>
            <a:noFill/>
          </p:spPr>
          <p:txBody>
            <a:bodyPr wrap="square">
              <a:spAutoFit/>
            </a:bodyPr>
            <a:lstStyle/>
            <a:p>
              <a:pPr>
                <a:defRPr/>
              </a:pPr>
              <a:r>
                <a:rPr lang="en-US" sz="1200" b="1" dirty="0"/>
                <a:t>3. Client calls service</a:t>
              </a:r>
            </a:p>
            <a:p>
              <a:pPr>
                <a:defRPr/>
              </a:pPr>
              <a:r>
                <a:rPr lang="en-US" sz="1200" b="1" dirty="0"/>
                <a:t>BIND</a:t>
              </a:r>
            </a:p>
          </p:txBody>
        </p:sp>
        <p:cxnSp>
          <p:nvCxnSpPr>
            <p:cNvPr id="14" name="Straight Arrow Connector 13"/>
            <p:cNvCxnSpPr/>
            <p:nvPr/>
          </p:nvCxnSpPr>
          <p:spPr>
            <a:xfrm flipH="1">
              <a:off x="2750660" y="5492859"/>
              <a:ext cx="2971269" cy="6699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44733" y="3658969"/>
              <a:ext cx="1758462" cy="646331"/>
            </a:xfrm>
            <a:prstGeom prst="rect">
              <a:avLst/>
            </a:prstGeom>
            <a:noFill/>
          </p:spPr>
          <p:txBody>
            <a:bodyPr>
              <a:spAutoFit/>
            </a:bodyPr>
            <a:lstStyle/>
            <a:p>
              <a:pPr>
                <a:defRPr/>
              </a:pPr>
              <a:r>
                <a:rPr lang="en-US" sz="1200" dirty="0"/>
                <a:t>2. Client request service location</a:t>
              </a:r>
            </a:p>
            <a:p>
              <a:pPr>
                <a:defRPr/>
              </a:pPr>
              <a:r>
                <a:rPr lang="en-US" sz="1200" dirty="0"/>
                <a:t>FIND</a:t>
              </a: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4.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1830C8-F522-4AF4-83DD-915E4EE23EB4}">
  <ds:schemaRefs>
    <ds:schemaRef ds:uri="http://schemas.microsoft.com/office/2006/metadata/properties"/>
    <ds:schemaRef ds:uri="http://schemas.microsoft.com/office/infopath/2007/PartnerControls"/>
    <ds:schemaRef ds:uri="f9b258c7-9c72-463b-80f6-91d061ebb25d"/>
    <ds:schemaRef ds:uri="http://schemas.microsoft.com/sharepoint/v3/fields"/>
  </ds:schemaRefs>
</ds:datastoreItem>
</file>

<file path=customXml/itemProps2.xml><?xml version="1.0" encoding="utf-8"?>
<ds:datastoreItem xmlns:ds="http://schemas.openxmlformats.org/officeDocument/2006/customXml" ds:itemID="{1B673CDC-8BE6-4391-ABD9-A817C61AB8C9}">
  <ds:schemaRefs>
    <ds:schemaRef ds:uri="http://schemas.microsoft.com/sharepoint/v3/contenttype/forms"/>
  </ds:schemaRefs>
</ds:datastoreItem>
</file>

<file path=customXml/itemProps3.xml><?xml version="1.0" encoding="utf-8"?>
<ds:datastoreItem xmlns:ds="http://schemas.openxmlformats.org/officeDocument/2006/customXml" ds:itemID="{5C2EAA41-28B2-470E-A286-E51C030496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7677</TotalTime>
  <Words>2108</Words>
  <Application>Microsoft Office PowerPoint</Application>
  <PresentationFormat>On-screen Show (4:3)</PresentationFormat>
  <Paragraphs>337</Paragraphs>
  <Slides>17</Slides>
  <Notes>17</Notes>
  <HiddenSlides>0</HiddenSlides>
  <MMClips>0</MMClips>
  <ScaleCrop>false</ScaleCrop>
  <HeadingPairs>
    <vt:vector size="8" baseType="variant">
      <vt:variant>
        <vt:lpstr>Fonts Used</vt:lpstr>
      </vt:variant>
      <vt:variant>
        <vt:i4>6</vt:i4>
      </vt:variant>
      <vt:variant>
        <vt:lpstr>Theme</vt:lpstr>
      </vt:variant>
      <vt:variant>
        <vt:i4>5</vt:i4>
      </vt:variant>
      <vt:variant>
        <vt:lpstr>Embedded OLE Servers</vt:lpstr>
      </vt:variant>
      <vt:variant>
        <vt:i4>1</vt:i4>
      </vt:variant>
      <vt:variant>
        <vt:lpstr>Slide Titles</vt:lpstr>
      </vt:variant>
      <vt:variant>
        <vt:i4>17</vt:i4>
      </vt:variant>
    </vt:vector>
  </HeadingPairs>
  <TitlesOfParts>
    <vt:vector size="29" baseType="lpstr">
      <vt:lpstr>Arial</vt:lpstr>
      <vt:lpstr>Calibri</vt:lpstr>
      <vt:lpstr>Georgia</vt:lpstr>
      <vt:lpstr>Times New Roman</vt:lpstr>
      <vt:lpstr>Verdana</vt:lpstr>
      <vt:lpstr>Wingdings</vt:lpstr>
      <vt:lpstr>Section slides</vt:lpstr>
      <vt:lpstr>Content Layouts</vt:lpstr>
      <vt:lpstr>Content and Image Layouts</vt:lpstr>
      <vt:lpstr>Capgemini 2017_Cover slides</vt:lpstr>
      <vt:lpstr>1_Content Layouts</vt:lpstr>
      <vt:lpstr>think-cell Slide</vt:lpstr>
      <vt:lpstr>Introduction to Web Services</vt:lpstr>
      <vt:lpstr>Lesson Objectives</vt:lpstr>
      <vt:lpstr>1.1: Overview Web Services - Overview</vt:lpstr>
      <vt:lpstr>1.1.1: Components  Web service – Components </vt:lpstr>
      <vt:lpstr>1.1.1: Components Web service - Components</vt:lpstr>
      <vt:lpstr>1.1.1: Components Web Services - Components</vt:lpstr>
      <vt:lpstr>1.1.1: Components Web service - Components</vt:lpstr>
      <vt:lpstr>1.1.1: Components Web service - Components</vt:lpstr>
      <vt:lpstr>1.1.1: Components Web service : Components and architecture</vt:lpstr>
      <vt:lpstr>1.1.2: Working  How do Web services work [Ordering in restaurant]</vt:lpstr>
      <vt:lpstr>1.1.2: Working  How do Web services work</vt:lpstr>
      <vt:lpstr>1.2.: Messages HTTP and SOAP Messages</vt:lpstr>
      <vt:lpstr>1.3.: Overview – JAX- WS and JAX - RS JAX- WS - Overview</vt:lpstr>
      <vt:lpstr>1.3.: Overview – JAX- WS and JAX - RS JAX- RS - Overview</vt:lpstr>
      <vt:lpstr>Summary</vt:lpstr>
      <vt:lpstr>Review Question</vt:lpstr>
      <vt:lpstr>Review Question: Match the Following</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dc:title>
  <dc:creator>iGATE</dc:creator>
  <cp:lastModifiedBy>Tembhare, Anjulata</cp:lastModifiedBy>
  <cp:revision>348</cp:revision>
  <dcterms:created xsi:type="dcterms:W3CDTF">2012-05-18T02:59:15Z</dcterms:created>
  <dcterms:modified xsi:type="dcterms:W3CDTF">2018-09-05T06:34:58Z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ies>
</file>